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Lst>
  <p:sldSz cx="6858000" cy="9906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45" d="100"/>
          <a:sy n="45" d="100"/>
        </p:scale>
        <p:origin x="24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4147450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3856102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1903295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3774399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2027825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3974816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344919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632617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3148288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1381927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C79E684-B375-46A2-9CE9-379D63B37AFE}"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4095909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7C79E684-B375-46A2-9CE9-379D63B37AFE}" type="datetimeFigureOut">
              <a:rPr kumimoji="1" lang="ja-JP" altLang="en-US" smtClean="0"/>
              <a:t>2026/8/19</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6D1E7247-8E87-442B-9C37-887C8CFF4624}" type="slidenum">
              <a:rPr kumimoji="1" lang="ja-JP" altLang="en-US" smtClean="0"/>
              <a:t>‹#›</a:t>
            </a:fld>
            <a:endParaRPr kumimoji="1" lang="ja-JP" altLang="en-US"/>
          </a:p>
        </p:txBody>
      </p:sp>
    </p:spTree>
    <p:extLst>
      <p:ext uri="{BB962C8B-B14F-4D97-AF65-F5344CB8AC3E}">
        <p14:creationId xmlns:p14="http://schemas.microsoft.com/office/powerpoint/2010/main" val="10222711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253C1DE-98A5-BCBF-B67E-17112B04DDD2}"/>
              </a:ext>
            </a:extLst>
          </p:cNvPr>
          <p:cNvSpPr txBox="1"/>
          <p:nvPr/>
        </p:nvSpPr>
        <p:spPr>
          <a:xfrm>
            <a:off x="-10235" y="9417735"/>
            <a:ext cx="6819825" cy="323165"/>
          </a:xfrm>
          <a:prstGeom prst="rect">
            <a:avLst/>
          </a:prstGeom>
          <a:noFill/>
        </p:spPr>
        <p:txBody>
          <a:bodyPr wrap="square">
            <a:spAutoFit/>
          </a:bodyPr>
          <a:lstStyle/>
          <a:p>
            <a:pPr algn="ctr"/>
            <a:r>
              <a:rPr lang="en-US" altLang="ja-JP" sz="1500" b="1" dirty="0">
                <a:latin typeface="UD デジタル 教科書体 NK" panose="02020400000000000000" pitchFamily="18" charset="-128"/>
                <a:ea typeface="UD デジタル 教科書体 NK" panose="02020400000000000000" pitchFamily="18" charset="-128"/>
              </a:rPr>
              <a:t>【</a:t>
            </a:r>
            <a:r>
              <a:rPr lang="ja-JP" altLang="en-US" sz="1500" b="1" dirty="0">
                <a:latin typeface="UD デジタル 教科書体 NK" panose="02020400000000000000" pitchFamily="18" charset="-128"/>
                <a:ea typeface="UD デジタル 教科書体 NK" panose="02020400000000000000" pitchFamily="18" charset="-128"/>
              </a:rPr>
              <a:t>送 付 先</a:t>
            </a:r>
            <a:r>
              <a:rPr lang="en-US" altLang="ja-JP" sz="1500" b="1" dirty="0">
                <a:latin typeface="UD デジタル 教科書体 NK" panose="02020400000000000000" pitchFamily="18" charset="-128"/>
                <a:ea typeface="UD デジタル 教科書体 NK" panose="02020400000000000000" pitchFamily="18" charset="-128"/>
              </a:rPr>
              <a:t>】</a:t>
            </a:r>
            <a:r>
              <a:rPr lang="ja-JP" altLang="en-US" sz="1500" b="1" dirty="0">
                <a:latin typeface="UD デジタル 教科書体 NK" panose="02020400000000000000" pitchFamily="18" charset="-128"/>
                <a:ea typeface="UD デジタル 教科書体 NK" panose="02020400000000000000" pitchFamily="18" charset="-128"/>
              </a:rPr>
              <a:t> 大和市 産業活性課 企業活動サポート係　</a:t>
            </a:r>
            <a:r>
              <a:rPr lang="en-US" altLang="ja-JP" sz="1500" b="1" dirty="0">
                <a:latin typeface="UD デジタル 教科書体 NK" panose="02020400000000000000" pitchFamily="18" charset="-128"/>
                <a:ea typeface="UD デジタル 教科書体 NK" panose="02020400000000000000" pitchFamily="18" charset="-128"/>
              </a:rPr>
              <a:t>FAX  046-260-5138</a:t>
            </a:r>
          </a:p>
        </p:txBody>
      </p:sp>
      <p:sp>
        <p:nvSpPr>
          <p:cNvPr id="3" name="テキスト ボックス 2">
            <a:extLst>
              <a:ext uri="{FF2B5EF4-FFF2-40B4-BE49-F238E27FC236}">
                <a16:creationId xmlns:a16="http://schemas.microsoft.com/office/drawing/2014/main" id="{3B9CB21A-FE70-AC95-D138-DCC58BA81CC4}"/>
              </a:ext>
            </a:extLst>
          </p:cNvPr>
          <p:cNvSpPr txBox="1"/>
          <p:nvPr/>
        </p:nvSpPr>
        <p:spPr>
          <a:xfrm>
            <a:off x="251394" y="0"/>
            <a:ext cx="6543358" cy="1061829"/>
          </a:xfrm>
          <a:prstGeom prst="rect">
            <a:avLst/>
          </a:prstGeom>
          <a:noFill/>
        </p:spPr>
        <p:txBody>
          <a:bodyPr wrap="square" anchor="ctr" anchorCtr="0">
            <a:spAutoFit/>
          </a:bodyPr>
          <a:lstStyle/>
          <a:p>
            <a:pPr algn="r"/>
            <a:r>
              <a:rPr lang="ja-JP" altLang="en-US" sz="1600" b="1" u="sng" dirty="0">
                <a:latin typeface="UD デジタル 教科書体 NK" panose="02020400000000000000" pitchFamily="18" charset="-128"/>
                <a:ea typeface="UD デジタル 教科書体 NK" panose="02020400000000000000" pitchFamily="18" charset="-128"/>
              </a:rPr>
              <a:t>申 込 日   　</a:t>
            </a:r>
            <a:r>
              <a:rPr lang="zh-TW" altLang="en-US" sz="1600" b="1" u="sng" dirty="0">
                <a:latin typeface="UD デジタル 教科書体 NK" panose="02020400000000000000" pitchFamily="18" charset="-128"/>
                <a:ea typeface="UD デジタル 教科書体 NK" panose="02020400000000000000" pitchFamily="18" charset="-128"/>
              </a:rPr>
              <a:t>　</a:t>
            </a:r>
            <a:r>
              <a:rPr lang="ja-JP" altLang="en-US" sz="1600" b="1" u="sng" dirty="0">
                <a:latin typeface="UD デジタル 教科書体 NK" panose="02020400000000000000" pitchFamily="18" charset="-128"/>
                <a:ea typeface="UD デジタル 教科書体 NK" panose="02020400000000000000" pitchFamily="18" charset="-128"/>
              </a:rPr>
              <a:t>　</a:t>
            </a:r>
            <a:r>
              <a:rPr lang="zh-TW" altLang="en-US" sz="1600" b="1" u="sng" dirty="0">
                <a:latin typeface="UD デジタル 教科書体 NK" panose="02020400000000000000" pitchFamily="18" charset="-128"/>
                <a:ea typeface="UD デジタル 教科書体 NK" panose="02020400000000000000" pitchFamily="18" charset="-128"/>
              </a:rPr>
              <a:t>月　　　日</a:t>
            </a:r>
          </a:p>
          <a:p>
            <a:endParaRPr lang="zh-TW" altLang="en-US" sz="1100" b="1" dirty="0">
              <a:latin typeface="UD デジタル 教科書体 NK" panose="02020400000000000000" pitchFamily="18" charset="-128"/>
              <a:ea typeface="UD デジタル 教科書体 NK" panose="02020400000000000000" pitchFamily="18" charset="-128"/>
            </a:endParaRPr>
          </a:p>
          <a:p>
            <a:pPr algn="ctr"/>
            <a:r>
              <a:rPr lang="ja-JP" altLang="en-US" sz="3600" b="1" dirty="0">
                <a:latin typeface="UD デジタル 教科書体 NK" panose="02020400000000000000" pitchFamily="18" charset="-128"/>
                <a:ea typeface="UD デジタル 教科書体 NK" panose="02020400000000000000" pitchFamily="18" charset="-128"/>
              </a:rPr>
              <a:t>伴走型コンサルティング </a:t>
            </a:r>
            <a:r>
              <a:rPr lang="zh-TW" altLang="en-US" sz="3600" b="1" dirty="0">
                <a:latin typeface="UD デジタル 教科書体 NK" panose="02020400000000000000" pitchFamily="18" charset="-128"/>
                <a:ea typeface="UD デジタル 教科書体 NK" panose="02020400000000000000" pitchFamily="18" charset="-128"/>
              </a:rPr>
              <a:t>申込書</a:t>
            </a:r>
          </a:p>
        </p:txBody>
      </p:sp>
      <p:sp>
        <p:nvSpPr>
          <p:cNvPr id="4" name="テキスト ボックス 3">
            <a:extLst>
              <a:ext uri="{FF2B5EF4-FFF2-40B4-BE49-F238E27FC236}">
                <a16:creationId xmlns:a16="http://schemas.microsoft.com/office/drawing/2014/main" id="{5632EFA3-40EC-C60D-E8FC-A3F177DAB497}"/>
              </a:ext>
            </a:extLst>
          </p:cNvPr>
          <p:cNvSpPr txBox="1"/>
          <p:nvPr/>
        </p:nvSpPr>
        <p:spPr>
          <a:xfrm>
            <a:off x="98752" y="8607678"/>
            <a:ext cx="6696000" cy="230832"/>
          </a:xfrm>
          <a:prstGeom prst="rect">
            <a:avLst/>
          </a:prstGeom>
          <a:noFill/>
        </p:spPr>
        <p:txBody>
          <a:bodyPr wrap="square">
            <a:spAutoFit/>
          </a:bodyPr>
          <a:lstStyle/>
          <a:p>
            <a:r>
              <a:rPr lang="en-US" altLang="ja-JP" sz="900" dirty="0">
                <a:latin typeface="UD デジタル 教科書体 NK" panose="02020400000000000000" pitchFamily="18" charset="-128"/>
                <a:ea typeface="UD デジタル 教科書体 NK" panose="02020400000000000000" pitchFamily="18" charset="-128"/>
              </a:rPr>
              <a:t>※</a:t>
            </a:r>
            <a:r>
              <a:rPr lang="ja-JP" altLang="en-US" sz="900" dirty="0">
                <a:latin typeface="UD デジタル 教科書体 NK" panose="02020400000000000000" pitchFamily="18" charset="-128"/>
                <a:ea typeface="UD デジタル 教科書体 NK" panose="02020400000000000000" pitchFamily="18" charset="-128"/>
              </a:rPr>
              <a:t>記載された情報は今後市の支援メニュー等のご案内に利用します。取扱目的以外に利用したり第三者に提供することはありません。</a:t>
            </a:r>
            <a:endParaRPr lang="en-US" altLang="ja-JP" sz="900" dirty="0">
              <a:latin typeface="UD デジタル 教科書体 NK" panose="02020400000000000000" pitchFamily="18" charset="-128"/>
              <a:ea typeface="UD デジタル 教科書体 NK" panose="02020400000000000000" pitchFamily="18" charset="-128"/>
            </a:endParaRPr>
          </a:p>
        </p:txBody>
      </p:sp>
      <p:graphicFrame>
        <p:nvGraphicFramePr>
          <p:cNvPr id="5" name="表 4">
            <a:extLst>
              <a:ext uri="{FF2B5EF4-FFF2-40B4-BE49-F238E27FC236}">
                <a16:creationId xmlns:a16="http://schemas.microsoft.com/office/drawing/2014/main" id="{8FBE140D-008B-1665-CE86-70FCDEA6F378}"/>
              </a:ext>
            </a:extLst>
          </p:cNvPr>
          <p:cNvGraphicFramePr>
            <a:graphicFrameLocks noGrp="1"/>
          </p:cNvGraphicFramePr>
          <p:nvPr>
            <p:extLst>
              <p:ext uri="{D42A27DB-BD31-4B8C-83A1-F6EECF244321}">
                <p14:modId xmlns:p14="http://schemas.microsoft.com/office/powerpoint/2010/main" val="1500995918"/>
              </p:ext>
            </p:extLst>
          </p:nvPr>
        </p:nvGraphicFramePr>
        <p:xfrm>
          <a:off x="141577" y="1274683"/>
          <a:ext cx="6574846" cy="6963384"/>
        </p:xfrm>
        <a:graphic>
          <a:graphicData uri="http://schemas.openxmlformats.org/drawingml/2006/table">
            <a:tbl>
              <a:tblPr firstRow="1" firstCol="1" bandRow="1"/>
              <a:tblGrid>
                <a:gridCol w="1043191">
                  <a:extLst>
                    <a:ext uri="{9D8B030D-6E8A-4147-A177-3AD203B41FA5}">
                      <a16:colId xmlns:a16="http://schemas.microsoft.com/office/drawing/2014/main" val="4105895201"/>
                    </a:ext>
                  </a:extLst>
                </a:gridCol>
                <a:gridCol w="2503803">
                  <a:extLst>
                    <a:ext uri="{9D8B030D-6E8A-4147-A177-3AD203B41FA5}">
                      <a16:colId xmlns:a16="http://schemas.microsoft.com/office/drawing/2014/main" val="682291124"/>
                    </a:ext>
                  </a:extLst>
                </a:gridCol>
                <a:gridCol w="1042455">
                  <a:extLst>
                    <a:ext uri="{9D8B030D-6E8A-4147-A177-3AD203B41FA5}">
                      <a16:colId xmlns:a16="http://schemas.microsoft.com/office/drawing/2014/main" val="2144173769"/>
                    </a:ext>
                  </a:extLst>
                </a:gridCol>
                <a:gridCol w="1985397">
                  <a:extLst>
                    <a:ext uri="{9D8B030D-6E8A-4147-A177-3AD203B41FA5}">
                      <a16:colId xmlns:a16="http://schemas.microsoft.com/office/drawing/2014/main" val="2973647595"/>
                    </a:ext>
                  </a:extLst>
                </a:gridCol>
              </a:tblGrid>
              <a:tr h="767105">
                <a:tc>
                  <a:txBody>
                    <a:bodyPr/>
                    <a:lstStyle/>
                    <a:p>
                      <a:pPr algn="ctr">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貴</a:t>
                      </a: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社</a:t>
                      </a: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just">
                        <a:buNone/>
                      </a:pPr>
                      <a:r>
                        <a:rPr 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901260623"/>
                  </a:ext>
                </a:extLst>
              </a:tr>
              <a:tr h="825471">
                <a:tc>
                  <a:txBody>
                    <a:bodyPr/>
                    <a:lstStyle/>
                    <a:p>
                      <a:pPr algn="ctr">
                        <a:buNone/>
                      </a:pP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所 在 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just">
                        <a:buNone/>
                      </a:pPr>
                      <a:r>
                        <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t>
                      </a:r>
                    </a:p>
                    <a:p>
                      <a:pPr algn="just">
                        <a:buNone/>
                      </a:pPr>
                      <a:r>
                        <a:rPr 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p>
                      <a:pPr algn="just">
                        <a:buNone/>
                      </a:pPr>
                      <a:r>
                        <a:rPr 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61103920"/>
                  </a:ext>
                </a:extLst>
              </a:tr>
              <a:tr h="850677">
                <a:tc>
                  <a:txBody>
                    <a:bodyPr/>
                    <a:lstStyle/>
                    <a:p>
                      <a:pPr algn="ctr">
                        <a:buNone/>
                      </a:pP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事業内容</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just">
                        <a:buNone/>
                      </a:pPr>
                      <a:r>
                        <a:rPr 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032746510"/>
                  </a:ext>
                </a:extLst>
              </a:tr>
              <a:tr h="770663">
                <a:tc>
                  <a:txBody>
                    <a:bodyPr/>
                    <a:lstStyle/>
                    <a:p>
                      <a:pPr algn="ctr">
                        <a:buNone/>
                      </a:pP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従業員数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r>
                        <a:rPr lang="ja-JP" alt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名</a:t>
                      </a:r>
                      <a:endPar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担当者</a:t>
                      </a: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氏名</a:t>
                      </a:r>
                      <a:endPar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0719977"/>
                  </a:ext>
                </a:extLst>
              </a:tr>
              <a:tr h="812096">
                <a:tc>
                  <a:txBody>
                    <a:bodyPr/>
                    <a:lstStyle/>
                    <a:p>
                      <a:pPr algn="ctr">
                        <a:buNone/>
                      </a:pPr>
                      <a:r>
                        <a:rPr 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T</a:t>
                      </a: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r>
                        <a:rPr 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E</a:t>
                      </a: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r>
                        <a:rPr 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L</a:t>
                      </a:r>
                      <a:endPar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F</a:t>
                      </a: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r>
                        <a:rPr 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a:t>
                      </a:r>
                      <a:r>
                        <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r>
                        <a:rPr 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X</a:t>
                      </a:r>
                      <a:endPar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6769002"/>
                  </a:ext>
                </a:extLst>
              </a:tr>
              <a:tr h="795523">
                <a:tc>
                  <a:txBody>
                    <a:bodyPr/>
                    <a:lstStyle/>
                    <a:p>
                      <a:pPr algn="ctr">
                        <a:buNone/>
                      </a:pPr>
                      <a:r>
                        <a:rPr 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E-Mail</a:t>
                      </a:r>
                      <a:endParaRPr 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just">
                        <a:buNone/>
                      </a:pPr>
                      <a:r>
                        <a:rPr 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4114201"/>
                  </a:ext>
                </a:extLst>
              </a:tr>
              <a:tr h="1247962">
                <a:tc>
                  <a:txBody>
                    <a:bodyPr/>
                    <a:lstStyle/>
                    <a:p>
                      <a:pPr algn="ctr">
                        <a:buNone/>
                      </a:pPr>
                      <a:r>
                        <a:rPr lang="ja-JP" altLang="en-US" sz="12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希望テーマ</a:t>
                      </a:r>
                      <a:endParaRPr lang="en-US" alt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p>
                      <a:pPr algn="ctr">
                        <a:buNone/>
                      </a:pPr>
                      <a:r>
                        <a:rPr lang="ja-JP" altLang="en-US"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（該当に☑）</a:t>
                      </a:r>
                      <a:endParaRPr lang="en-US" altLang="ja-JP" sz="9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p>
                      <a:pPr algn="l">
                        <a:buNone/>
                      </a:pPr>
                      <a:r>
                        <a:rPr lang="en-US" altLang="ja-JP" sz="8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r>
                        <a:rPr lang="ja-JP" altLang="en-US" sz="8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選択できるのは、</a:t>
                      </a:r>
                      <a:endParaRPr lang="en-US" altLang="ja-JP" sz="8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p>
                      <a:pPr algn="l">
                        <a:buNone/>
                      </a:pPr>
                      <a:r>
                        <a:rPr lang="ja-JP" altLang="en-US" sz="8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１つのテーマのみ</a:t>
                      </a:r>
                      <a:endParaRPr lang="en-US" altLang="ja-JP" sz="8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20000"/>
                        </a:lnSpc>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en-US" alt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p>
                      <a:pPr algn="l">
                        <a:lnSpc>
                          <a:spcPct val="120000"/>
                        </a:lnSpc>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 生産性向上</a:t>
                      </a:r>
                      <a:r>
                        <a:rPr lang="en-US" altLang="ja-JP" sz="11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t>
                      </a:r>
                      <a:r>
                        <a:rPr lang="ja-JP" altLang="en-US" sz="11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改善</a:t>
                      </a:r>
                      <a:r>
                        <a:rPr lang="en-US" altLang="ja-JP" sz="11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t>
                      </a:r>
                      <a:r>
                        <a:rPr lang="ja-JP" altLang="en-US" sz="11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自動</a:t>
                      </a:r>
                      <a:r>
                        <a:rPr lang="ja-JP" altLang="en-US" sz="1100" kern="100" dirty="0">
                          <a:solidFill>
                            <a:schemeClr val="tx1"/>
                          </a:solidFill>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化</a:t>
                      </a:r>
                      <a:r>
                        <a:rPr lang="ja-JP" altLang="en-US" sz="11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など</a:t>
                      </a:r>
                      <a:r>
                        <a:rPr lang="en-US" altLang="ja-JP" sz="11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t>
                      </a:r>
                    </a:p>
                    <a:p>
                      <a:pPr algn="l">
                        <a:lnSpc>
                          <a:spcPct val="120000"/>
                        </a:lnSpc>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 後継者育成</a:t>
                      </a:r>
                      <a:r>
                        <a:rPr lang="en-US" altLang="ja-JP" sz="11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t>
                      </a:r>
                      <a:r>
                        <a:rPr lang="ja-JP" altLang="en-US" sz="11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事業承継</a:t>
                      </a:r>
                      <a:r>
                        <a:rPr lang="en-US" altLang="ja-JP" sz="11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t>
                      </a:r>
                    </a:p>
                    <a:p>
                      <a:pPr algn="l">
                        <a:lnSpc>
                          <a:spcPct val="120000"/>
                        </a:lnSpc>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 販路開拓</a:t>
                      </a:r>
                    </a:p>
                    <a:p>
                      <a:pPr algn="l">
                        <a:lnSpc>
                          <a:spcPct val="120000"/>
                        </a:lnSpc>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en-US" alt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l">
                        <a:lnSpc>
                          <a:spcPct val="120000"/>
                        </a:lnSpc>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endParaRPr lang="en-US" alt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p>
                      <a:pPr algn="l">
                        <a:lnSpc>
                          <a:spcPct val="120000"/>
                        </a:lnSpc>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　カーボンニュートラル</a:t>
                      </a:r>
                      <a:endParaRPr lang="en-US" alt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p>
                      <a:pPr algn="l">
                        <a:lnSpc>
                          <a:spcPct val="120000"/>
                        </a:lnSpc>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　生成</a:t>
                      </a:r>
                      <a:r>
                        <a:rPr lang="en-US" alt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AI</a:t>
                      </a: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活用</a:t>
                      </a:r>
                      <a:endParaRPr lang="en-US" alt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p>
                      <a:pPr algn="l">
                        <a:lnSpc>
                          <a:spcPct val="120000"/>
                        </a:lnSpc>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　その他</a:t>
                      </a:r>
                      <a:r>
                        <a:rPr lang="en-US" alt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t>
                      </a: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　　　　　　　　　　　　　　　　　　　　</a:t>
                      </a:r>
                      <a:r>
                        <a:rPr lang="en-US" altLang="ja-JP"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a:t>
                      </a:r>
                      <a:endPar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p>
                      <a:pPr marL="0" marR="0" lvl="0" indent="0" algn="l" defTabSz="685800" rtl="0" eaLnBrk="1" fontAlgn="auto" latinLnBrk="0" hangingPunct="1">
                        <a:lnSpc>
                          <a:spcPct val="120000"/>
                        </a:lnSpc>
                        <a:spcBef>
                          <a:spcPts val="0"/>
                        </a:spcBef>
                        <a:spcAft>
                          <a:spcPts val="0"/>
                        </a:spcAft>
                        <a:buClrTx/>
                        <a:buSzTx/>
                        <a:buFontTx/>
                        <a:buNone/>
                        <a:tabLst/>
                        <a:defRPr/>
                      </a:pPr>
                      <a:endPar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buNone/>
                      </a:pPr>
                      <a:endParaRPr lang="ja-JP" sz="105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5469421"/>
                  </a:ext>
                </a:extLst>
              </a:tr>
              <a:tr h="874643">
                <a:tc>
                  <a:txBody>
                    <a:bodyPr/>
                    <a:lstStyle/>
                    <a:p>
                      <a:pPr algn="ctr">
                        <a:buNone/>
                      </a:pPr>
                      <a:r>
                        <a:rPr lang="ja-JP" altLang="en-US" sz="140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申込み</a:t>
                      </a:r>
                      <a:r>
                        <a:rPr lang="ja-JP" altLang="en-US" sz="1400" kern="100" dirty="0">
                          <a:solidFill>
                            <a:schemeClr val="tx1"/>
                          </a:solidFill>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rPr>
                        <a:t>理由</a:t>
                      </a:r>
                      <a:endParaRPr lang="en-US" altLang="ja-JP" sz="1400" kern="100" dirty="0">
                        <a:solidFill>
                          <a:schemeClr val="tx1"/>
                        </a:solidFill>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a:buNone/>
                      </a:pPr>
                      <a:endParaRPr lang="ja-JP" sz="1050" kern="100" dirty="0">
                        <a:effectLst/>
                        <a:latin typeface="UD デジタル 教科書体 NK" panose="02020400000000000000" pitchFamily="18" charset="-128"/>
                        <a:ea typeface="UD デジタル 教科書体 NK"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253876349"/>
                  </a:ext>
                </a:extLst>
              </a:tr>
            </a:tbl>
          </a:graphicData>
        </a:graphic>
      </p:graphicFrame>
      <p:sp>
        <p:nvSpPr>
          <p:cNvPr id="11" name="テキスト ボックス 10">
            <a:extLst>
              <a:ext uri="{FF2B5EF4-FFF2-40B4-BE49-F238E27FC236}">
                <a16:creationId xmlns:a16="http://schemas.microsoft.com/office/drawing/2014/main" id="{9512A9AB-5220-4091-B838-2C064E7E09A0}"/>
              </a:ext>
            </a:extLst>
          </p:cNvPr>
          <p:cNvSpPr txBox="1"/>
          <p:nvPr/>
        </p:nvSpPr>
        <p:spPr>
          <a:xfrm>
            <a:off x="-43105" y="8833232"/>
            <a:ext cx="6819825" cy="577081"/>
          </a:xfrm>
          <a:prstGeom prst="rect">
            <a:avLst/>
          </a:prstGeom>
          <a:noFill/>
        </p:spPr>
        <p:txBody>
          <a:bodyPr wrap="square">
            <a:spAutoFit/>
          </a:bodyPr>
          <a:lstStyle/>
          <a:p>
            <a:r>
              <a:rPr kumimoji="1" lang="ja-JP" altLang="en-US" sz="1000" dirty="0">
                <a:latin typeface="UD デジタル 教科書体 NK" panose="02020400000000000000" pitchFamily="18" charset="-128"/>
                <a:ea typeface="UD デジタル 教科書体 NK" panose="02020400000000000000" pitchFamily="18" charset="-128"/>
              </a:rPr>
              <a:t> 　</a:t>
            </a:r>
            <a:r>
              <a:rPr kumimoji="1" lang="ja-JP" altLang="en-US" sz="1050" dirty="0">
                <a:latin typeface="UD デジタル 教科書体 NK" panose="02020400000000000000" pitchFamily="18" charset="-128"/>
                <a:ea typeface="UD デジタル 教科書体 NK" panose="02020400000000000000" pitchFamily="18" charset="-128"/>
              </a:rPr>
              <a:t>＜ご留意事項＞ </a:t>
            </a:r>
            <a:endParaRPr kumimoji="1" lang="en-US" altLang="ja-JP" sz="1050" dirty="0">
              <a:latin typeface="UD デジタル 教科書体 NK" panose="02020400000000000000" pitchFamily="18" charset="-128"/>
              <a:ea typeface="UD デジタル 教科書体 NK" panose="02020400000000000000" pitchFamily="18" charset="-128"/>
            </a:endParaRPr>
          </a:p>
          <a:p>
            <a:r>
              <a:rPr kumimoji="1" lang="ja-JP" altLang="en-US" sz="1050" dirty="0">
                <a:latin typeface="UD デジタル 教科書体 NK" panose="02020400000000000000" pitchFamily="18" charset="-128"/>
                <a:ea typeface="UD デジタル 教科書体 NK" panose="02020400000000000000" pitchFamily="18" charset="-128"/>
              </a:rPr>
              <a:t>　　　本コンサルティングを受講された企業は、市ホームページなどで事例集への掲載にご協力いただく場合があります。</a:t>
            </a:r>
            <a:endParaRPr kumimoji="1" lang="en-US" altLang="ja-JP" sz="1050" dirty="0">
              <a:latin typeface="UD デジタル 教科書体 NK" panose="02020400000000000000" pitchFamily="18" charset="-128"/>
              <a:ea typeface="UD デジタル 教科書体 NK" panose="02020400000000000000" pitchFamily="18" charset="-128"/>
            </a:endParaRPr>
          </a:p>
          <a:p>
            <a:r>
              <a:rPr kumimoji="1" lang="ja-JP" altLang="en-US" sz="1050" dirty="0">
                <a:latin typeface="UD デジタル 教科書体 NK" panose="02020400000000000000" pitchFamily="18" charset="-128"/>
                <a:ea typeface="UD デジタル 教科書体 NK" panose="02020400000000000000" pitchFamily="18" charset="-128"/>
              </a:rPr>
              <a:t>　　　あらかじめご了承ください。</a:t>
            </a:r>
            <a:endParaRPr kumimoji="1" lang="en-US" altLang="ja-JP" sz="1050" dirty="0">
              <a:latin typeface="UD デジタル 教科書体 NK" panose="02020400000000000000" pitchFamily="18" charset="-128"/>
              <a:ea typeface="UD デジタル 教科書体 NK" panose="02020400000000000000" pitchFamily="18" charset="-128"/>
            </a:endParaRPr>
          </a:p>
        </p:txBody>
      </p:sp>
      <p:sp>
        <p:nvSpPr>
          <p:cNvPr id="8" name="テキスト ボックス 7">
            <a:extLst>
              <a:ext uri="{FF2B5EF4-FFF2-40B4-BE49-F238E27FC236}">
                <a16:creationId xmlns:a16="http://schemas.microsoft.com/office/drawing/2014/main" id="{42EF8450-94CE-19D7-29F9-0A5FB5CB73AE}"/>
              </a:ext>
            </a:extLst>
          </p:cNvPr>
          <p:cNvSpPr txBox="1"/>
          <p:nvPr/>
        </p:nvSpPr>
        <p:spPr>
          <a:xfrm>
            <a:off x="-43105" y="8282515"/>
            <a:ext cx="6819825" cy="307777"/>
          </a:xfrm>
          <a:prstGeom prst="rect">
            <a:avLst/>
          </a:prstGeom>
          <a:noFill/>
        </p:spPr>
        <p:txBody>
          <a:bodyPr wrap="square">
            <a:spAutoFit/>
          </a:bodyPr>
          <a:lstStyle/>
          <a:p>
            <a:pPr algn="ctr"/>
            <a:r>
              <a:rPr lang="ja-JP" altLang="en-US" sz="1400" b="1" dirty="0">
                <a:latin typeface="UD デジタル 教科書体 NK" panose="02020400000000000000" pitchFamily="18" charset="-128"/>
                <a:ea typeface="UD デジタル 教科書体 NK" panose="02020400000000000000" pitchFamily="18" charset="-128"/>
              </a:rPr>
              <a:t>　お申し込み後、コンサルティング内容について打ち合わせを実施させていただきます。</a:t>
            </a:r>
            <a:endParaRPr lang="en-US" altLang="ja-JP" sz="1400" b="1" dirty="0">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103559089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274</TotalTime>
  <Words>188</Words>
  <Application>Microsoft Office PowerPoint</Application>
  <PresentationFormat>A4 210 x 297 mm</PresentationFormat>
  <Paragraphs>41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UD デジタル 教科書体 NK</vt:lpstr>
      <vt:lpstr>Aptos</vt:lpstr>
      <vt:lpstr>Aptos Display</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樽川裕紀</dc:creator>
  <cp:lastModifiedBy>198000 産業活性課 ユーザ007</cp:lastModifiedBy>
  <cp:revision>17</cp:revision>
  <cp:lastPrinted>2026-08-19T00:14:23Z</cp:lastPrinted>
  <dcterms:created xsi:type="dcterms:W3CDTF">2026-07-30T09:27:51Z</dcterms:created>
  <dcterms:modified xsi:type="dcterms:W3CDTF">2026-08-19T06:28:37Z</dcterms:modified>
</cp:coreProperties>
</file>