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76A0"/>
    <a:srgbClr val="4E95D9"/>
    <a:srgbClr val="00CC6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88" autoAdjust="0"/>
    <p:restoredTop sz="93545" autoAdjust="0"/>
  </p:normalViewPr>
  <p:slideViewPr>
    <p:cSldViewPr snapToGrid="0">
      <p:cViewPr varScale="1">
        <p:scale>
          <a:sx n="48" d="100"/>
          <a:sy n="48" d="100"/>
        </p:scale>
        <p:origin x="2460" y="3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285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BC313-FDCB-4F5F-A575-2E5F6B559A91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B38DB-95FC-401F-B6A8-06E1D61F9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07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40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394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29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95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50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526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24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99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52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967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13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E41699-9E62-462B-A042-0CEE66A415C7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1E4706-A1C0-49E5-90EA-1B371BBCF6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46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53C1DE-98A5-BCBF-B67E-17112B04DDD2}"/>
              </a:ext>
            </a:extLst>
          </p:cNvPr>
          <p:cNvSpPr txBox="1"/>
          <p:nvPr/>
        </p:nvSpPr>
        <p:spPr>
          <a:xfrm>
            <a:off x="19050" y="9582835"/>
            <a:ext cx="681982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5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【</a:t>
            </a:r>
            <a:r>
              <a:rPr lang="ja-JP" altLang="en-US" sz="15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送 付 先</a:t>
            </a:r>
            <a:r>
              <a:rPr lang="en-US" altLang="ja-JP" sz="15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】</a:t>
            </a:r>
            <a:r>
              <a:rPr lang="ja-JP" altLang="en-US" sz="15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 大和市 産業活性課 企業活動サポート係　</a:t>
            </a:r>
            <a:r>
              <a:rPr lang="en-US" altLang="ja-JP" sz="15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FAX  046-260-5138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9CB21A-FE70-AC95-D138-DCC58BA81CC4}"/>
              </a:ext>
            </a:extLst>
          </p:cNvPr>
          <p:cNvSpPr txBox="1"/>
          <p:nvPr/>
        </p:nvSpPr>
        <p:spPr>
          <a:xfrm>
            <a:off x="190817" y="142874"/>
            <a:ext cx="6543358" cy="1061829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algn="r"/>
            <a:r>
              <a:rPr lang="ja-JP" altLang="en-US" sz="1600" b="1" u="sng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申 込 日   　</a:t>
            </a:r>
            <a:r>
              <a:rPr lang="zh-TW" altLang="en-US" sz="1600" b="1" u="sng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</a:t>
            </a:r>
            <a:r>
              <a:rPr lang="ja-JP" altLang="en-US" sz="1600" b="1" u="sng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</a:t>
            </a:r>
            <a:r>
              <a:rPr lang="zh-TW" altLang="en-US" sz="1600" b="1" u="sng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月　　　日</a:t>
            </a:r>
          </a:p>
          <a:p>
            <a:endParaRPr lang="zh-TW" altLang="en-US" sz="1100" b="1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pPr algn="ctr"/>
            <a:r>
              <a:rPr lang="ja-JP" altLang="en-US" sz="3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研修への無料講師派遣　</a:t>
            </a:r>
            <a:r>
              <a:rPr lang="zh-TW" altLang="en-US" sz="3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申込書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32EFA3-40EC-C60D-E8FC-A3F177DAB497}"/>
              </a:ext>
            </a:extLst>
          </p:cNvPr>
          <p:cNvSpPr txBox="1"/>
          <p:nvPr/>
        </p:nvSpPr>
        <p:spPr>
          <a:xfrm>
            <a:off x="80962" y="8851910"/>
            <a:ext cx="66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※</a:t>
            </a:r>
            <a:r>
              <a:rPr lang="ja-JP" altLang="en-US" sz="90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記載された情報は今後市の支援メニュー等のご案内に利用します。取扱目的以外に利用したり第三者に提供することはありません。</a:t>
            </a:r>
            <a:endParaRPr lang="en-US" altLang="ja-JP" sz="900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FBE140D-008B-1665-CE86-70FCDEA6F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972562"/>
              </p:ext>
            </p:extLst>
          </p:nvPr>
        </p:nvGraphicFramePr>
        <p:xfrm>
          <a:off x="159330" y="2520680"/>
          <a:ext cx="6574845" cy="6303282"/>
        </p:xfrm>
        <a:graphic>
          <a:graphicData uri="http://schemas.openxmlformats.org/drawingml/2006/table">
            <a:tbl>
              <a:tblPr firstRow="1" firstCol="1" bandRow="1"/>
              <a:tblGrid>
                <a:gridCol w="1043191">
                  <a:extLst>
                    <a:ext uri="{9D8B030D-6E8A-4147-A177-3AD203B41FA5}">
                      <a16:colId xmlns:a16="http://schemas.microsoft.com/office/drawing/2014/main" val="4105895201"/>
                    </a:ext>
                  </a:extLst>
                </a:gridCol>
                <a:gridCol w="2503803">
                  <a:extLst>
                    <a:ext uri="{9D8B030D-6E8A-4147-A177-3AD203B41FA5}">
                      <a16:colId xmlns:a16="http://schemas.microsoft.com/office/drawing/2014/main" val="682291124"/>
                    </a:ext>
                  </a:extLst>
                </a:gridCol>
                <a:gridCol w="1042454">
                  <a:extLst>
                    <a:ext uri="{9D8B030D-6E8A-4147-A177-3AD203B41FA5}">
                      <a16:colId xmlns:a16="http://schemas.microsoft.com/office/drawing/2014/main" val="2144173769"/>
                    </a:ext>
                  </a:extLst>
                </a:gridCol>
                <a:gridCol w="1985397">
                  <a:extLst>
                    <a:ext uri="{9D8B030D-6E8A-4147-A177-3AD203B41FA5}">
                      <a16:colId xmlns:a16="http://schemas.microsoft.com/office/drawing/2014/main" val="2973647595"/>
                    </a:ext>
                  </a:extLst>
                </a:gridCol>
              </a:tblGrid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貴</a:t>
                      </a: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社</a:t>
                      </a: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01260623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所 在 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ja-JP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〒</a:t>
                      </a:r>
                    </a:p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1103920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事業内容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32746510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従業員数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　　　　　　　　　　　　　　　　　　　　　</a:t>
                      </a: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名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担当者</a:t>
                      </a: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氏名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719977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L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X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769002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E-Mail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4114201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受講予定</a:t>
                      </a:r>
                      <a:endParaRPr lang="en-US" alt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人数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altLang="ja-JP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ja-JP" alt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　　　　　　　　　　　　　　　　　　　　　</a:t>
                      </a: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名</a:t>
                      </a:r>
                      <a:endParaRPr lang="ja-JP" alt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会 議 室</a:t>
                      </a:r>
                    </a:p>
                    <a:p>
                      <a:pPr algn="ctr">
                        <a:buNone/>
                      </a:pPr>
                      <a:r>
                        <a:rPr lang="ja-JP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（該当に〇）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1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有　　・　　無　　（最大</a:t>
                      </a:r>
                      <a:r>
                        <a:rPr lang="ja-JP" sz="1100" b="0" u="sng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　　　</a:t>
                      </a:r>
                      <a:r>
                        <a:rPr lang="ja-JP" sz="11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名）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862395"/>
                  </a:ext>
                </a:extLst>
              </a:tr>
              <a:tr h="51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プロジェクター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（該当に〇）</a:t>
                      </a: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有</a:t>
                      </a: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　　　</a:t>
                      </a:r>
                      <a:r>
                        <a:rPr lang="ja-JP" alt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・</a:t>
                      </a: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　　　</a:t>
                      </a:r>
                      <a:r>
                        <a:rPr lang="ja-JP" alt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駐 車 場</a:t>
                      </a:r>
                    </a:p>
                    <a:p>
                      <a:pPr algn="ctr">
                        <a:buNone/>
                      </a:pPr>
                      <a:r>
                        <a:rPr lang="ja-JP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（該当に〇）</a:t>
                      </a:r>
                      <a:endParaRPr 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sz="11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有　　・　　無　　（最大</a:t>
                      </a:r>
                      <a:r>
                        <a:rPr lang="ja-JP" sz="1100" b="0" u="sng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　　　　</a:t>
                      </a:r>
                      <a:r>
                        <a:rPr lang="ja-JP" sz="1100" b="0" u="none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台</a:t>
                      </a:r>
                      <a:r>
                        <a:rPr lang="ja-JP" sz="11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529314"/>
                  </a:ext>
                </a:extLst>
              </a:tr>
              <a:tr h="110329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希望テーマ</a:t>
                      </a:r>
                      <a:endParaRPr lang="en-US" alt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ja-JP" altLang="en-US" sz="105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（該当に☑）</a:t>
                      </a:r>
                      <a:endParaRPr lang="en-US" alt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ja-JP" sz="9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US" altLang="ja-JP" sz="8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※</a:t>
                      </a:r>
                      <a:r>
                        <a:rPr lang="ja-JP" altLang="en-US" sz="8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選択できるのは、</a:t>
                      </a:r>
                      <a:endParaRPr lang="en-US" altLang="ja-JP" sz="8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None/>
                      </a:pPr>
                      <a:r>
                        <a:rPr lang="ja-JP" altLang="en-US" sz="8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 　１つのテーマのみ</a:t>
                      </a:r>
                      <a:endParaRPr lang="en-US" altLang="ja-JP" sz="8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□ 現場カイゼン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□ チームマネジメント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□ カーボンニュートラル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□ デジタル技術活用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□ プロジェクトマネジメント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r>
                        <a:rPr lang="ja-JP" altLang="en-US" sz="12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 □ その他</a:t>
                      </a:r>
                      <a:endParaRPr lang="en-US" alt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20000"/>
                        </a:lnSpc>
                        <a:buNone/>
                      </a:pPr>
                      <a:endParaRPr lang="ja-JP" sz="12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105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469421"/>
                  </a:ext>
                </a:extLst>
              </a:tr>
              <a:tr h="10399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ja-JP" altLang="en-US" sz="1400" b="0" kern="100" dirty="0">
                          <a:effectLst/>
                          <a:latin typeface="UD デジタル 教科書体 NK" panose="02020400000000000000" pitchFamily="18" charset="-128"/>
                          <a:ea typeface="UD デジタル 教科書体 NK" panose="02020400000000000000" pitchFamily="18" charset="-128"/>
                          <a:cs typeface="Times New Roman" panose="02020603050405020304" pitchFamily="18" charset="0"/>
                        </a:rPr>
                        <a:t>申込み理由</a:t>
                      </a:r>
                      <a:endParaRPr lang="en-US" altLang="ja-JP" sz="140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endParaRPr lang="ja-JP" sz="1050" b="0" kern="100" dirty="0">
                        <a:effectLst/>
                        <a:latin typeface="UD デジタル 教科書体 NK" panose="02020400000000000000" pitchFamily="18" charset="-128"/>
                        <a:ea typeface="UD デジタル 教科書体 NK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53876349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512A9AB-5220-4091-B838-2C064E7E09A0}"/>
              </a:ext>
            </a:extLst>
          </p:cNvPr>
          <p:cNvSpPr txBox="1"/>
          <p:nvPr/>
        </p:nvSpPr>
        <p:spPr>
          <a:xfrm>
            <a:off x="-42863" y="9044248"/>
            <a:ext cx="681982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00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 　</a:t>
            </a:r>
            <a:r>
              <a:rPr kumimoji="1" lang="ja-JP" altLang="en-US" sz="105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＜ご留意事項＞ </a:t>
            </a:r>
            <a:endParaRPr kumimoji="1" lang="en-US" altLang="ja-JP" sz="1050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r>
              <a:rPr kumimoji="1" lang="ja-JP" altLang="en-US" sz="105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　　本研修を受講した企業は市ホームページなどで事例集への掲載にご協力いただく場合があります。あらかじめご了承　　　　　</a:t>
            </a:r>
            <a:endParaRPr kumimoji="1" lang="en-US" altLang="ja-JP" sz="1050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r>
              <a:rPr kumimoji="1" lang="ja-JP" altLang="en-US" sz="105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　　ください。</a:t>
            </a:r>
            <a:endParaRPr kumimoji="1" lang="en-US" altLang="ja-JP" sz="1050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CBA5887-2F6B-8CF4-86EF-ECF4624365EF}"/>
              </a:ext>
            </a:extLst>
          </p:cNvPr>
          <p:cNvSpPr txBox="1"/>
          <p:nvPr/>
        </p:nvSpPr>
        <p:spPr>
          <a:xfrm>
            <a:off x="48334" y="1212398"/>
            <a:ext cx="6761256" cy="1288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【</a:t>
            </a:r>
            <a:r>
              <a:rPr lang="ja-JP" altLang="en-US" sz="1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申込み後の流れ</a:t>
            </a:r>
            <a:r>
              <a:rPr lang="en-US" altLang="ja-JP" sz="1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】</a:t>
            </a:r>
          </a:p>
          <a:p>
            <a:pPr>
              <a:lnSpc>
                <a:spcPct val="120000"/>
              </a:lnSpc>
            </a:pPr>
            <a:r>
              <a:rPr lang="ja-JP" altLang="en-US" sz="1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　　　①申込み受付後、市から受講可否をご連絡</a:t>
            </a:r>
            <a:endParaRPr lang="en-US" altLang="ja-JP" sz="1600" b="1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　　　②受講決定後、希望する研修の内容について打ち合わせ</a:t>
            </a:r>
            <a:endParaRPr lang="en-US" altLang="ja-JP" sz="1600" b="1" dirty="0"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600" b="1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　　　　③テーマや講師の決定後、具体的な日程等を調整</a:t>
            </a:r>
          </a:p>
        </p:txBody>
      </p:sp>
    </p:spTree>
    <p:extLst>
      <p:ext uri="{BB962C8B-B14F-4D97-AF65-F5344CB8AC3E}">
        <p14:creationId xmlns:p14="http://schemas.microsoft.com/office/powerpoint/2010/main" val="1035590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442</TotalTime>
  <Words>249</Words>
  <Application>Microsoft Office PowerPoint</Application>
  <PresentationFormat>A4 210 x 297 mm</PresentationFormat>
  <Paragraphs>55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樽川裕紀</dc:creator>
  <cp:lastModifiedBy>198000 産業活性課 ユーザ007</cp:lastModifiedBy>
  <cp:revision>43</cp:revision>
  <cp:lastPrinted>2025-07-10T02:54:40Z</cp:lastPrinted>
  <dcterms:created xsi:type="dcterms:W3CDTF">2025-06-27T08:47:46Z</dcterms:created>
  <dcterms:modified xsi:type="dcterms:W3CDTF">2026-08-20T05:55:48Z</dcterms:modified>
</cp:coreProperties>
</file>