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88" r:id="rId1"/>
  </p:sldMasterIdLst>
  <p:sldIdLst>
    <p:sldId id="256" r:id="rId2"/>
    <p:sldId id="258"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FF99"/>
    <a:srgbClr val="92D050"/>
    <a:srgbClr val="39FD39"/>
    <a:srgbClr val="02AE02"/>
    <a:srgbClr val="4BFF9C"/>
    <a:srgbClr val="6DFFAF"/>
    <a:srgbClr val="BAE18F"/>
    <a:srgbClr val="A4FB85"/>
    <a:srgbClr val="65FF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424" autoAdjust="0"/>
  </p:normalViewPr>
  <p:slideViewPr>
    <p:cSldViewPr showGuides="1">
      <p:cViewPr varScale="1">
        <p:scale>
          <a:sx n="42" d="100"/>
          <a:sy n="42" d="100"/>
        </p:scale>
        <p:origin x="1692" y="66"/>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9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2139112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44472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10"/>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1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2141236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2911431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9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586698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293322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2"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2"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6"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6"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1226783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2627503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136497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7" y="394405"/>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4" y="39441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7"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155397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CDB1ED-F52F-4D3E-ABC4-9F47F943D8E0}" type="datetimeFigureOut">
              <a:rPr kumimoji="1" lang="ja-JP" altLang="en-US" smtClean="0"/>
              <a:t>2026/2/24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4040756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40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7ECDB1ED-F52F-4D3E-ABC4-9F47F943D8E0}" type="datetimeFigureOut">
              <a:rPr kumimoji="1" lang="ja-JP" altLang="en-US" smtClean="0"/>
              <a:t>2026/2/24</a:t>
            </a:fld>
            <a:endParaRPr kumimoji="1" lang="ja-JP" altLang="en-US"/>
          </a:p>
        </p:txBody>
      </p:sp>
      <p:sp>
        <p:nvSpPr>
          <p:cNvPr id="5" name="フッター プレースホルダー 4"/>
          <p:cNvSpPr>
            <a:spLocks noGrp="1"/>
          </p:cNvSpPr>
          <p:nvPr>
            <p:ph type="ftr" sz="quarter" idx="3"/>
          </p:nvPr>
        </p:nvSpPr>
        <p:spPr>
          <a:xfrm>
            <a:off x="2343150" y="918140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40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29FAFEB6-BA5D-4070-8F67-52C41B24E381}" type="slidenum">
              <a:rPr kumimoji="1" lang="ja-JP" altLang="en-US" smtClean="0"/>
              <a:t>‹#›</a:t>
            </a:fld>
            <a:endParaRPr kumimoji="1" lang="ja-JP" altLang="en-US"/>
          </a:p>
        </p:txBody>
      </p:sp>
    </p:spTree>
    <p:extLst>
      <p:ext uri="{BB962C8B-B14F-4D97-AF65-F5344CB8AC3E}">
        <p14:creationId xmlns:p14="http://schemas.microsoft.com/office/powerpoint/2010/main" val="2476735497"/>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6959" y="32515"/>
            <a:ext cx="6660619" cy="523220"/>
          </a:xfrm>
          <a:prstGeom prst="rect">
            <a:avLst/>
          </a:prstGeom>
        </p:spPr>
        <p:txBody>
          <a:bodyPr wrap="square">
            <a:spAutoFit/>
          </a:bodyPr>
          <a:lstStyle/>
          <a:p>
            <a:pPr algn="ctr"/>
            <a:r>
              <a:rPr lang="ja-JP" altLang="en-US" sz="2800" dirty="0">
                <a:latin typeface="HGS創英角ﾎﾟｯﾌﾟ体" panose="040B0A00000000000000" pitchFamily="50" charset="-128"/>
                <a:ea typeface="HGS創英角ﾎﾟｯﾌﾟ体" panose="040B0A00000000000000" pitchFamily="50" charset="-128"/>
              </a:rPr>
              <a:t>令和　年度大和市クリーンキャンペーン</a:t>
            </a:r>
          </a:p>
        </p:txBody>
      </p:sp>
      <p:sp>
        <p:nvSpPr>
          <p:cNvPr id="13" name="正方形/長方形 12"/>
          <p:cNvSpPr/>
          <p:nvPr/>
        </p:nvSpPr>
        <p:spPr>
          <a:xfrm>
            <a:off x="145528" y="2392968"/>
            <a:ext cx="7234757" cy="1200329"/>
          </a:xfrm>
          <a:prstGeom prst="rect">
            <a:avLst/>
          </a:prstGeom>
        </p:spPr>
        <p:txBody>
          <a:bodyPr wrap="square">
            <a:spAutoFit/>
          </a:bodyPr>
          <a:lstStyle/>
          <a:p>
            <a:pPr algn="ctr"/>
            <a:r>
              <a:rPr lang="ja-JP" altLang="en-US" sz="7200" dirty="0">
                <a:latin typeface="HGP創英角ｺﾞｼｯｸUB" panose="020B0900000000000000" pitchFamily="50" charset="-128"/>
                <a:ea typeface="HGP創英角ｺﾞｼｯｸUB" panose="020B0900000000000000" pitchFamily="50" charset="-128"/>
              </a:rPr>
              <a:t>　</a:t>
            </a:r>
            <a:r>
              <a:rPr lang="ja-JP" altLang="en-US" sz="6000" dirty="0">
                <a:latin typeface="HGP創英角ｺﾞｼｯｸUB" panose="020B0900000000000000" pitchFamily="50" charset="-128"/>
                <a:ea typeface="HGP創英角ｺﾞｼｯｸUB" panose="020B0900000000000000" pitchFamily="50" charset="-128"/>
              </a:rPr>
              <a:t>月　　日</a:t>
            </a:r>
            <a:r>
              <a:rPr lang="en-US" altLang="ja-JP" sz="6000" dirty="0">
                <a:latin typeface="HGP創英角ｺﾞｼｯｸUB" panose="020B0900000000000000" pitchFamily="50" charset="-128"/>
                <a:ea typeface="HGP創英角ｺﾞｼｯｸUB" panose="020B0900000000000000" pitchFamily="50" charset="-128"/>
              </a:rPr>
              <a:t>(</a:t>
            </a:r>
            <a:r>
              <a:rPr lang="ja-JP" altLang="en-US" sz="6000" dirty="0">
                <a:latin typeface="HGP創英角ｺﾞｼｯｸUB" panose="020B0900000000000000" pitchFamily="50" charset="-128"/>
                <a:ea typeface="HGP創英角ｺﾞｼｯｸUB" panose="020B0900000000000000" pitchFamily="50" charset="-128"/>
              </a:rPr>
              <a:t>　</a:t>
            </a:r>
            <a:r>
              <a:rPr lang="en-US" altLang="ja-JP" sz="6000" dirty="0">
                <a:latin typeface="HGP創英角ｺﾞｼｯｸUB" panose="020B0900000000000000" pitchFamily="50" charset="-128"/>
                <a:ea typeface="HGP創英角ｺﾞｼｯｸUB" panose="020B0900000000000000" pitchFamily="50" charset="-128"/>
              </a:rPr>
              <a:t>)</a:t>
            </a:r>
            <a:r>
              <a:rPr lang="ja-JP" altLang="en-US" sz="1600" dirty="0">
                <a:latin typeface="HGP創英角ｺﾞｼｯｸUB" panose="020B0900000000000000" pitchFamily="50" charset="-128"/>
                <a:ea typeface="HGP創英角ｺﾞｼｯｸUB" panose="020B0900000000000000" pitchFamily="50" charset="-128"/>
              </a:rPr>
              <a:t>に実施します。</a:t>
            </a:r>
          </a:p>
        </p:txBody>
      </p:sp>
      <p:sp>
        <p:nvSpPr>
          <p:cNvPr id="18" name="正方形/長方形 17"/>
          <p:cNvSpPr/>
          <p:nvPr/>
        </p:nvSpPr>
        <p:spPr>
          <a:xfrm>
            <a:off x="1819697" y="3856325"/>
            <a:ext cx="4905795" cy="707886"/>
          </a:xfrm>
          <a:prstGeom prst="rect">
            <a:avLst/>
          </a:prstGeom>
        </p:spPr>
        <p:txBody>
          <a:bodyPr wrap="square">
            <a:spAutoFit/>
          </a:bodyPr>
          <a:lstStyle/>
          <a:p>
            <a:r>
              <a:rPr lang="ja-JP" altLang="en-US" sz="2000" b="0" cap="none" spc="0" dirty="0">
                <a:ln w="10541" cmpd="sng">
                  <a:solidFill>
                    <a:schemeClr val="tx1"/>
                  </a:solidFill>
                  <a:prstDash val="solid"/>
                </a:ln>
                <a:solidFill>
                  <a:schemeClr val="tx1">
                    <a:lumMod val="95000"/>
                    <a:lumOff val="5000"/>
                  </a:schemeClr>
                </a:solidFill>
                <a:effectLst/>
                <a:latin typeface="HG丸ｺﾞｼｯｸM-PRO" panose="020F0600000000000000" pitchFamily="50" charset="-128"/>
                <a:ea typeface="HG丸ｺﾞｼｯｸM-PRO" panose="020F0600000000000000" pitchFamily="50" charset="-128"/>
              </a:rPr>
              <a:t>ごみの散乱のない、清潔で</a:t>
            </a:r>
            <a:endParaRPr lang="en-US" altLang="ja-JP" sz="2000" b="0" cap="none" spc="0" dirty="0">
              <a:ln w="10541" cmpd="sng">
                <a:solidFill>
                  <a:schemeClr val="tx1"/>
                </a:solidFill>
                <a:prstDash val="solid"/>
              </a:ln>
              <a:solidFill>
                <a:schemeClr val="tx1">
                  <a:lumMod val="95000"/>
                  <a:lumOff val="5000"/>
                </a:schemeClr>
              </a:solidFill>
              <a:effectLst/>
              <a:latin typeface="HG丸ｺﾞｼｯｸM-PRO" panose="020F0600000000000000" pitchFamily="50" charset="-128"/>
              <a:ea typeface="HG丸ｺﾞｼｯｸM-PRO" panose="020F0600000000000000" pitchFamily="50" charset="-128"/>
            </a:endParaRPr>
          </a:p>
          <a:p>
            <a:r>
              <a:rPr lang="ja-JP" altLang="en-US" sz="2000" b="0" cap="none" spc="0" dirty="0">
                <a:ln w="10541" cmpd="sng">
                  <a:solidFill>
                    <a:schemeClr val="tx1"/>
                  </a:solidFill>
                  <a:prstDash val="solid"/>
                </a:ln>
                <a:solidFill>
                  <a:schemeClr val="tx1">
                    <a:lumMod val="95000"/>
                    <a:lumOff val="5000"/>
                  </a:schemeClr>
                </a:solidFill>
                <a:effectLst/>
                <a:latin typeface="HG丸ｺﾞｼｯｸM-PRO" panose="020F0600000000000000" pitchFamily="50" charset="-128"/>
                <a:ea typeface="HG丸ｺﾞｼｯｸM-PRO" panose="020F0600000000000000" pitchFamily="50" charset="-128"/>
              </a:rPr>
              <a:t>きれいなまち</a:t>
            </a:r>
            <a:r>
              <a:rPr lang="ja-JP" altLang="en-US" sz="2000" dirty="0">
                <a:ln w="10541" cmpd="sng">
                  <a:solidFill>
                    <a:schemeClr val="tx1"/>
                  </a:solidFill>
                  <a:prstDash val="solid"/>
                </a:ln>
                <a:solidFill>
                  <a:schemeClr val="tx1">
                    <a:lumMod val="95000"/>
                    <a:lumOff val="5000"/>
                  </a:schemeClr>
                </a:solidFill>
                <a:latin typeface="HG丸ｺﾞｼｯｸM-PRO" panose="020F0600000000000000" pitchFamily="50" charset="-128"/>
                <a:ea typeface="HG丸ｺﾞｼｯｸM-PRO" panose="020F0600000000000000" pitchFamily="50" charset="-128"/>
              </a:rPr>
              <a:t>を維持しましょう</a:t>
            </a:r>
            <a:r>
              <a:rPr lang="ja-JP" altLang="en-US" sz="2000" b="0" cap="none" spc="0" dirty="0">
                <a:ln w="10541" cmpd="sng">
                  <a:solidFill>
                    <a:schemeClr val="tx1"/>
                  </a:solidFill>
                  <a:prstDash val="solid"/>
                </a:ln>
                <a:solidFill>
                  <a:schemeClr val="tx1">
                    <a:lumMod val="95000"/>
                    <a:lumOff val="5000"/>
                  </a:schemeClr>
                </a:solidFill>
                <a:effectLst/>
                <a:latin typeface="HG丸ｺﾞｼｯｸM-PRO" panose="020F0600000000000000" pitchFamily="50" charset="-128"/>
                <a:ea typeface="HG丸ｺﾞｼｯｸM-PRO" panose="020F0600000000000000" pitchFamily="50" charset="-128"/>
              </a:rPr>
              <a:t>！</a:t>
            </a:r>
          </a:p>
        </p:txBody>
      </p:sp>
      <p:sp>
        <p:nvSpPr>
          <p:cNvPr id="6" name="正方形/長方形 5"/>
          <p:cNvSpPr/>
          <p:nvPr/>
        </p:nvSpPr>
        <p:spPr>
          <a:xfrm>
            <a:off x="-195082" y="1105131"/>
            <a:ext cx="7124700" cy="1569660"/>
          </a:xfrm>
          <a:prstGeom prst="rect">
            <a:avLst/>
          </a:prstGeom>
        </p:spPr>
        <p:txBody>
          <a:bodyPr wrap="square">
            <a:spAutoFit/>
          </a:bodyPr>
          <a:lstStyle/>
          <a:p>
            <a:pPr algn="ctr"/>
            <a:r>
              <a:rPr lang="en-US" altLang="ja-JP" sz="9600" dirty="0">
                <a:latin typeface="HGP創英角ｺﾞｼｯｸUB" panose="020B0900000000000000" pitchFamily="50" charset="-128"/>
                <a:ea typeface="HGP創英角ｺﾞｼｯｸUB" panose="020B0900000000000000" pitchFamily="50" charset="-128"/>
              </a:rPr>
              <a:t>｢</a:t>
            </a:r>
            <a:r>
              <a:rPr lang="ja-JP" altLang="en-US" sz="8800" dirty="0">
                <a:latin typeface="HGP創英角ｺﾞｼｯｸUB" panose="020B0900000000000000" pitchFamily="50" charset="-128"/>
                <a:ea typeface="HGP創英角ｺﾞｼｯｸUB" panose="020B0900000000000000" pitchFamily="50" charset="-128"/>
              </a:rPr>
              <a:t>清掃の日</a:t>
            </a:r>
            <a:r>
              <a:rPr lang="en-US" altLang="ja-JP" sz="8800" dirty="0">
                <a:latin typeface="HGP創英角ｺﾞｼｯｸUB" panose="020B0900000000000000" pitchFamily="50" charset="-128"/>
                <a:ea typeface="HGP創英角ｺﾞｼｯｸUB" panose="020B0900000000000000" pitchFamily="50" charset="-128"/>
              </a:rPr>
              <a:t>｣</a:t>
            </a:r>
            <a:r>
              <a:rPr lang="ja-JP" altLang="en-US" sz="1600" dirty="0">
                <a:latin typeface="HGP創英角ｺﾞｼｯｸUB" panose="020B0900000000000000" pitchFamily="50" charset="-128"/>
                <a:ea typeface="HGP創英角ｺﾞｼｯｸUB" panose="020B0900000000000000" pitchFamily="50" charset="-128"/>
              </a:rPr>
              <a:t>は</a:t>
            </a:r>
          </a:p>
        </p:txBody>
      </p:sp>
      <p:sp>
        <p:nvSpPr>
          <p:cNvPr id="15" name="正方形/長方形 14"/>
          <p:cNvSpPr/>
          <p:nvPr/>
        </p:nvSpPr>
        <p:spPr>
          <a:xfrm>
            <a:off x="5157192" y="9508549"/>
            <a:ext cx="1612394" cy="340995"/>
          </a:xfrm>
          <a:prstGeom prst="rect">
            <a:avLst/>
          </a:prstGeom>
          <a:noFill/>
          <a:ln w="25400" cap="flat" cmpd="sng" algn="ctr">
            <a:solidFill>
              <a:schemeClr val="tx1">
                <a:lumMod val="65000"/>
                <a:lumOff val="35000"/>
              </a:schemeClr>
            </a:solidFill>
            <a:prstDash val="solid"/>
          </a:ln>
          <a:effectLst/>
        </p:spPr>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300" b="0" i="0" u="none" strike="noStrike" kern="0" cap="none" spc="0" normalizeH="0" baseline="0" noProof="0" dirty="0">
                <a:ln>
                  <a:noFill/>
                </a:ln>
                <a:solidFill>
                  <a:sysClr val="windowText" lastClr="000000"/>
                </a:solidFill>
                <a:effectLst/>
                <a:uLnTx/>
                <a:uFillTx/>
                <a:latin typeface="HGP創英角ﾎﾟｯﾌﾟ体" panose="040B0A00000000000000" pitchFamily="50" charset="-128"/>
                <a:ea typeface="HGP創英角ﾎﾟｯﾌﾟ体" panose="040B0A00000000000000" pitchFamily="50" charset="-128"/>
                <a:cs typeface="+mn-cs"/>
              </a:rPr>
              <a:t>裏面に続きます</a:t>
            </a:r>
          </a:p>
        </p:txBody>
      </p:sp>
      <p:pic>
        <p:nvPicPr>
          <p:cNvPr id="10" name="Picture 5" descr="\\gotoku\08_文化スポーツ部\0806_イベント観光課\01_全庁共有\♠【貸出】ヤマトン♠\02 貸出画像\png(全95種類：こちらからご利用下さい)\66 お掃除ヤマトン.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8656" y="3436705"/>
            <a:ext cx="1152128" cy="1160863"/>
          </a:xfrm>
          <a:prstGeom prst="rect">
            <a:avLst/>
          </a:prstGeom>
          <a:noFill/>
          <a:extLst>
            <a:ext uri="{909E8E84-426E-40DD-AFC4-6F175D3DCCD1}">
              <a14:hiddenFill xmlns:a14="http://schemas.microsoft.com/office/drawing/2010/main">
                <a:solidFill>
                  <a:srgbClr val="FFFFFF"/>
                </a:solidFill>
              </a14:hiddenFill>
            </a:ext>
          </a:extLst>
        </p:spPr>
      </p:pic>
      <p:sp>
        <p:nvSpPr>
          <p:cNvPr id="11" name="正方形/長方形 10"/>
          <p:cNvSpPr/>
          <p:nvPr/>
        </p:nvSpPr>
        <p:spPr>
          <a:xfrm>
            <a:off x="117747" y="4581325"/>
            <a:ext cx="2197106" cy="184666"/>
          </a:xfrm>
          <a:prstGeom prst="rect">
            <a:avLst/>
          </a:prstGeom>
        </p:spPr>
        <p:txBody>
          <a:bodyPr wrap="square">
            <a:spAutoFit/>
          </a:bodyPr>
          <a:lstStyle/>
          <a:p>
            <a:r>
              <a:rPr lang="ja-JP" altLang="en-US" sz="600" kern="0" dirty="0">
                <a:solidFill>
                  <a:prstClr val="black"/>
                </a:solidFill>
                <a:latin typeface="HGS創英角ﾎﾟｯﾌﾟ体" panose="040B0A00000000000000" pitchFamily="50" charset="-128"/>
                <a:ea typeface="HGS創英角ﾎﾟｯﾌﾟ体" panose="040B0A00000000000000" pitchFamily="50" charset="-128"/>
              </a:rPr>
              <a:t>大和市イベントキャラクター　ヤマトン</a:t>
            </a:r>
            <a:endParaRPr lang="ja-JP" altLang="en-US" sz="600" dirty="0">
              <a:latin typeface="HGS創英角ﾎﾟｯﾌﾟ体" panose="040B0A00000000000000" pitchFamily="50" charset="-128"/>
              <a:ea typeface="HGS創英角ﾎﾟｯﾌﾟ体" panose="040B0A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064089977"/>
              </p:ext>
            </p:extLst>
          </p:nvPr>
        </p:nvGraphicFramePr>
        <p:xfrm>
          <a:off x="198656" y="4808984"/>
          <a:ext cx="6526836" cy="4656762"/>
        </p:xfrm>
        <a:graphic>
          <a:graphicData uri="http://schemas.openxmlformats.org/drawingml/2006/table">
            <a:tbl>
              <a:tblPr>
                <a:tableStyleId>{5C22544A-7EE6-4342-B048-85BDC9FD1C3A}</a:tableStyleId>
              </a:tblPr>
              <a:tblGrid>
                <a:gridCol w="1087918">
                  <a:extLst>
                    <a:ext uri="{9D8B030D-6E8A-4147-A177-3AD203B41FA5}">
                      <a16:colId xmlns:a16="http://schemas.microsoft.com/office/drawing/2014/main" val="1859170599"/>
                    </a:ext>
                  </a:extLst>
                </a:gridCol>
                <a:gridCol w="1541236">
                  <a:extLst>
                    <a:ext uri="{9D8B030D-6E8A-4147-A177-3AD203B41FA5}">
                      <a16:colId xmlns:a16="http://schemas.microsoft.com/office/drawing/2014/main" val="2942498200"/>
                    </a:ext>
                  </a:extLst>
                </a:gridCol>
                <a:gridCol w="3897682">
                  <a:extLst>
                    <a:ext uri="{9D8B030D-6E8A-4147-A177-3AD203B41FA5}">
                      <a16:colId xmlns:a16="http://schemas.microsoft.com/office/drawing/2014/main" val="2259421202"/>
                    </a:ext>
                  </a:extLst>
                </a:gridCol>
              </a:tblGrid>
              <a:tr h="576064">
                <a:tc>
                  <a:txBody>
                    <a:bodyPr/>
                    <a:lstStyle/>
                    <a:p>
                      <a:pPr algn="dist">
                        <a:spcBef>
                          <a:spcPts val="600"/>
                        </a:spcBef>
                        <a:spcAft>
                          <a:spcPts val="600"/>
                        </a:spcAft>
                      </a:pPr>
                      <a:r>
                        <a:rPr kumimoji="1" lang="ja-JP" altLang="en-US" sz="1600" b="0" dirty="0">
                          <a:latin typeface="BIZ UDゴシック" panose="020B0400000000000000" pitchFamily="49" charset="-128"/>
                          <a:ea typeface="BIZ UDゴシック" panose="020B0400000000000000" pitchFamily="49" charset="-128"/>
                        </a:rPr>
                        <a:t>清掃時間</a:t>
                      </a:r>
                    </a:p>
                  </a:txBody>
                  <a:tcPr marT="72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a:spcBef>
                          <a:spcPts val="0"/>
                        </a:spcBef>
                        <a:spcAft>
                          <a:spcPts val="0"/>
                        </a:spcAft>
                      </a:pPr>
                      <a:endParaRPr kumimoji="1" lang="ja-JP" altLang="en-US" sz="1600" b="0" dirty="0">
                        <a:latin typeface="BIZ UDゴシック" panose="020B0400000000000000" pitchFamily="49" charset="-128"/>
                        <a:ea typeface="BIZ UDゴシック" panose="020B0400000000000000" pitchFamily="49" charset="-128"/>
                      </a:endParaRPr>
                    </a:p>
                  </a:txBody>
                  <a:tcPr marL="108000" marT="108000" marB="108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28620985"/>
                  </a:ext>
                </a:extLst>
              </a:tr>
              <a:tr h="475002">
                <a:tc>
                  <a:txBody>
                    <a:bodyPr/>
                    <a:lstStyle/>
                    <a:p>
                      <a:pPr algn="dist">
                        <a:spcBef>
                          <a:spcPts val="600"/>
                        </a:spcBef>
                        <a:spcAft>
                          <a:spcPts val="600"/>
                        </a:spcAft>
                      </a:pPr>
                      <a:r>
                        <a:rPr kumimoji="1" lang="ja-JP" altLang="en-US" sz="1600" b="0" dirty="0">
                          <a:latin typeface="BIZ UDゴシック" panose="020B0400000000000000" pitchFamily="49" charset="-128"/>
                          <a:ea typeface="BIZ UDゴシック" panose="020B0400000000000000" pitchFamily="49" charset="-128"/>
                        </a:rPr>
                        <a:t>集合場所</a:t>
                      </a:r>
                    </a:p>
                  </a:txBody>
                  <a:tcPr marT="72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a:spcBef>
                          <a:spcPts val="0"/>
                        </a:spcBef>
                        <a:spcAft>
                          <a:spcPts val="0"/>
                        </a:spcAft>
                      </a:pPr>
                      <a:endParaRPr kumimoji="1" lang="ja-JP" altLang="en-US" sz="1600" b="0" dirty="0">
                        <a:latin typeface="BIZ UDゴシック" panose="020B0400000000000000" pitchFamily="49" charset="-128"/>
                        <a:ea typeface="BIZ UDゴシック" panose="020B0400000000000000" pitchFamily="49" charset="-128"/>
                      </a:endParaRPr>
                    </a:p>
                  </a:txBody>
                  <a:tcPr marL="108000" marT="108000" marB="108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3169010898"/>
                  </a:ext>
                </a:extLst>
              </a:tr>
              <a:tr h="537972">
                <a:tc>
                  <a:txBody>
                    <a:bodyPr/>
                    <a:lstStyle/>
                    <a:p>
                      <a:pPr algn="dist">
                        <a:spcBef>
                          <a:spcPts val="600"/>
                        </a:spcBef>
                        <a:spcAft>
                          <a:spcPts val="600"/>
                        </a:spcAft>
                      </a:pPr>
                      <a:r>
                        <a:rPr kumimoji="1" lang="ja-JP" altLang="en-US" sz="1600" b="0" dirty="0">
                          <a:latin typeface="BIZ UDゴシック" panose="020B0400000000000000" pitchFamily="49" charset="-128"/>
                          <a:ea typeface="BIZ UDゴシック" panose="020B0400000000000000" pitchFamily="49" charset="-128"/>
                        </a:rPr>
                        <a:t>清掃場所</a:t>
                      </a:r>
                    </a:p>
                  </a:txBody>
                  <a:tcPr marT="72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a:spcBef>
                          <a:spcPts val="0"/>
                        </a:spcBef>
                        <a:spcAft>
                          <a:spcPts val="0"/>
                        </a:spcAft>
                      </a:pPr>
                      <a:r>
                        <a:rPr kumimoji="1" lang="ja-JP" altLang="en-US" sz="1600" b="0" dirty="0">
                          <a:latin typeface="BIZ UDゴシック" panose="020B0400000000000000" pitchFamily="49" charset="-128"/>
                          <a:ea typeface="BIZ UDゴシック" panose="020B0400000000000000" pitchFamily="49" charset="-128"/>
                        </a:rPr>
                        <a:t>自宅周辺の、</a:t>
                      </a:r>
                      <a:r>
                        <a:rPr kumimoji="1" lang="ja-JP" altLang="en-US" sz="2000" b="0" dirty="0">
                          <a:latin typeface="BIZ UDゴシック" panose="020B0400000000000000" pitchFamily="49" charset="-128"/>
                          <a:ea typeface="BIZ UDゴシック" panose="020B0400000000000000" pitchFamily="49" charset="-128"/>
                        </a:rPr>
                        <a:t>道路・公園・広場等の公共の場所</a:t>
                      </a:r>
                    </a:p>
                  </a:txBody>
                  <a:tcPr marL="108000" marT="108000" marB="108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5765616"/>
                  </a:ext>
                </a:extLst>
              </a:tr>
              <a:tr h="537972">
                <a:tc>
                  <a:txBody>
                    <a:bodyPr/>
                    <a:lstStyle/>
                    <a:p>
                      <a:pPr algn="dist">
                        <a:spcBef>
                          <a:spcPts val="600"/>
                        </a:spcBef>
                        <a:spcAft>
                          <a:spcPts val="600"/>
                        </a:spcAft>
                      </a:pPr>
                      <a:r>
                        <a:rPr kumimoji="1" lang="ja-JP" altLang="en-US" sz="1600" b="0" dirty="0">
                          <a:latin typeface="BIZ UDゴシック" panose="020B0400000000000000" pitchFamily="49" charset="-128"/>
                          <a:ea typeface="BIZ UDゴシック" panose="020B0400000000000000" pitchFamily="49" charset="-128"/>
                        </a:rPr>
                        <a:t>ごみ袋</a:t>
                      </a:r>
                    </a:p>
                  </a:txBody>
                  <a:tcPr marT="72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a:spcBef>
                          <a:spcPts val="0"/>
                        </a:spcBef>
                        <a:spcAft>
                          <a:spcPts val="0"/>
                        </a:spcAft>
                      </a:pPr>
                      <a:r>
                        <a:rPr kumimoji="1" lang="ja-JP" altLang="en-US" sz="2000" b="0" dirty="0">
                          <a:latin typeface="BIZ UDゴシック" panose="020B0400000000000000" pitchFamily="49" charset="-128"/>
                          <a:ea typeface="BIZ UDゴシック" panose="020B0400000000000000" pitchFamily="49" charset="-128"/>
                        </a:rPr>
                        <a:t>透明</a:t>
                      </a:r>
                      <a:r>
                        <a:rPr kumimoji="1" lang="ja-JP" altLang="en-US" sz="1600" b="0" dirty="0">
                          <a:latin typeface="BIZ UDゴシック" panose="020B0400000000000000" pitchFamily="49" charset="-128"/>
                          <a:ea typeface="BIZ UDゴシック" panose="020B0400000000000000" pitchFamily="49" charset="-128"/>
                        </a:rPr>
                        <a:t>または</a:t>
                      </a:r>
                      <a:r>
                        <a:rPr kumimoji="1" lang="ja-JP" altLang="en-US" sz="2000" b="0" dirty="0">
                          <a:latin typeface="BIZ UDゴシック" panose="020B0400000000000000" pitchFamily="49" charset="-128"/>
                          <a:ea typeface="BIZ UDゴシック" panose="020B0400000000000000" pitchFamily="49" charset="-128"/>
                        </a:rPr>
                        <a:t>半透明</a:t>
                      </a:r>
                      <a:r>
                        <a:rPr kumimoji="1" lang="ja-JP" altLang="en-US" sz="1600" b="0" dirty="0">
                          <a:latin typeface="BIZ UDゴシック" panose="020B0400000000000000" pitchFamily="49" charset="-128"/>
                          <a:ea typeface="BIZ UDゴシック" panose="020B0400000000000000" pitchFamily="49" charset="-128"/>
                        </a:rPr>
                        <a:t>の袋に入れてください。</a:t>
                      </a:r>
                    </a:p>
                  </a:txBody>
                  <a:tcPr marL="108000" marT="108000" marB="108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3392839503"/>
                  </a:ext>
                </a:extLst>
              </a:tr>
              <a:tr h="821336">
                <a:tc rowSpan="2">
                  <a:txBody>
                    <a:bodyPr/>
                    <a:lstStyle/>
                    <a:p>
                      <a:pPr algn="dist">
                        <a:spcBef>
                          <a:spcPts val="600"/>
                        </a:spcBef>
                        <a:spcAft>
                          <a:spcPts val="600"/>
                        </a:spcAft>
                      </a:pPr>
                      <a:r>
                        <a:rPr kumimoji="1" lang="ja-JP" altLang="en-US" sz="1600" b="0" dirty="0">
                          <a:latin typeface="BIZ UDゴシック" panose="020B0400000000000000" pitchFamily="49" charset="-128"/>
                          <a:ea typeface="BIZ UDゴシック" panose="020B0400000000000000" pitchFamily="49" charset="-128"/>
                        </a:rPr>
                        <a:t>排出方法</a:t>
                      </a:r>
                    </a:p>
                  </a:txBody>
                  <a:tcPr marT="72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2">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1" lang="en-US" altLang="ja-JP" sz="1600" b="0" dirty="0">
                          <a:latin typeface="BIZ UDゴシック" panose="020B0400000000000000" pitchFamily="49" charset="-128"/>
                          <a:ea typeface="BIZ UDゴシック" panose="020B0400000000000000" pitchFamily="49" charset="-128"/>
                        </a:rPr>
                        <a:t>※</a:t>
                      </a:r>
                      <a:r>
                        <a:rPr kumimoji="1" lang="ja-JP" altLang="en-US" sz="2000" b="1" dirty="0">
                          <a:latin typeface="BIZ UDゴシック" panose="020B0400000000000000" pitchFamily="49" charset="-128"/>
                          <a:ea typeface="BIZ UDゴシック" panose="020B0400000000000000" pitchFamily="49" charset="-128"/>
                        </a:rPr>
                        <a:t>必ず分別</a:t>
                      </a:r>
                      <a:endParaRPr kumimoji="1" lang="en-US" altLang="ja-JP" sz="2000" b="1" dirty="0">
                        <a:latin typeface="BIZ UDゴシック" panose="020B0400000000000000" pitchFamily="49" charset="-128"/>
                        <a:ea typeface="BIZ UDゴシック" panose="020B0400000000000000" pitchFamily="49"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latin typeface="BIZ UDゴシック" panose="020B0400000000000000" pitchFamily="49" charset="-128"/>
                          <a:ea typeface="BIZ UDゴシック" panose="020B0400000000000000" pitchFamily="49" charset="-128"/>
                        </a:rPr>
                        <a:t>して下さい。</a:t>
                      </a:r>
                    </a:p>
                  </a:txBody>
                  <a:tcPr marL="108000" marT="108000" marB="10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l">
                        <a:spcBef>
                          <a:spcPts val="0"/>
                        </a:spcBef>
                        <a:spcAft>
                          <a:spcPts val="0"/>
                        </a:spcAft>
                      </a:pPr>
                      <a:r>
                        <a:rPr kumimoji="1" lang="ja-JP" altLang="en-US" sz="2000" b="1" dirty="0">
                          <a:latin typeface="BIZ UDゴシック" panose="020B0400000000000000" pitchFamily="49" charset="-128"/>
                          <a:ea typeface="BIZ UDゴシック" panose="020B0400000000000000" pitchFamily="49" charset="-128"/>
                        </a:rPr>
                        <a:t>燃やせるごみ</a:t>
                      </a:r>
                      <a:endParaRPr kumimoji="1" lang="en-US" altLang="ja-JP" sz="2000" b="1" dirty="0">
                        <a:latin typeface="BIZ UDゴシック" panose="020B0400000000000000" pitchFamily="49" charset="-128"/>
                        <a:ea typeface="BIZ UDゴシック" panose="020B0400000000000000" pitchFamily="49" charset="-128"/>
                      </a:endParaRPr>
                    </a:p>
                    <a:p>
                      <a:pPr lvl="0" algn="l">
                        <a:spcBef>
                          <a:spcPts val="0"/>
                        </a:spcBef>
                        <a:spcAft>
                          <a:spcPts val="0"/>
                        </a:spcAft>
                      </a:pPr>
                      <a:r>
                        <a:rPr kumimoji="1" lang="ja-JP" altLang="en-US" sz="1800" b="0" dirty="0">
                          <a:latin typeface="BIZ UDゴシック" panose="020B0400000000000000" pitchFamily="49" charset="-128"/>
                          <a:ea typeface="BIZ UDゴシック" panose="020B0400000000000000" pitchFamily="49" charset="-128"/>
                        </a:rPr>
                        <a:t>（散乱ごみ、雑草、小枝等）</a:t>
                      </a:r>
                    </a:p>
                  </a:txBody>
                  <a:tcPr marL="144000" marT="108000" marB="108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363097"/>
                  </a:ext>
                </a:extLst>
              </a:tr>
              <a:tr h="898484">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spcBef>
                          <a:spcPts val="0"/>
                        </a:spcBef>
                        <a:spcAft>
                          <a:spcPts val="0"/>
                        </a:spcAft>
                      </a:pPr>
                      <a:r>
                        <a:rPr kumimoji="1" lang="ja-JP" altLang="en-US" sz="2000" b="1" dirty="0">
                          <a:latin typeface="BIZ UDゴシック" panose="020B0400000000000000" pitchFamily="49" charset="-128"/>
                          <a:ea typeface="BIZ UDゴシック" panose="020B0400000000000000" pitchFamily="49" charset="-128"/>
                        </a:rPr>
                        <a:t>燃やせないごみ</a:t>
                      </a:r>
                      <a:endParaRPr kumimoji="1" lang="en-US" altLang="ja-JP" sz="2000" b="1" dirty="0">
                        <a:latin typeface="BIZ UDゴシック" panose="020B0400000000000000" pitchFamily="49" charset="-128"/>
                        <a:ea typeface="BIZ UDゴシック" panose="020B0400000000000000" pitchFamily="49" charset="-128"/>
                      </a:endParaRPr>
                    </a:p>
                    <a:p>
                      <a:pPr lvl="0" algn="l">
                        <a:spcBef>
                          <a:spcPts val="0"/>
                        </a:spcBef>
                        <a:spcAft>
                          <a:spcPts val="0"/>
                        </a:spcAft>
                      </a:pPr>
                      <a:r>
                        <a:rPr kumimoji="1" lang="ja-JP" altLang="en-US" sz="1800" b="0" dirty="0">
                          <a:latin typeface="BIZ UDゴシック" panose="020B0400000000000000" pitchFamily="49" charset="-128"/>
                          <a:ea typeface="BIZ UDゴシック" panose="020B0400000000000000" pitchFamily="49" charset="-128"/>
                        </a:rPr>
                        <a:t>（汚れている空き缶、空きびん等）</a:t>
                      </a:r>
                    </a:p>
                  </a:txBody>
                  <a:tcPr marL="144000" marT="108000" marB="108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5958135"/>
                  </a:ext>
                </a:extLst>
              </a:tr>
              <a:tr h="809932">
                <a:tc>
                  <a:txBody>
                    <a:bodyPr/>
                    <a:lstStyle/>
                    <a:p>
                      <a:pPr algn="dist">
                        <a:spcBef>
                          <a:spcPts val="600"/>
                        </a:spcBef>
                        <a:spcAft>
                          <a:spcPts val="600"/>
                        </a:spcAft>
                      </a:pPr>
                      <a:r>
                        <a:rPr kumimoji="1" lang="ja-JP" altLang="en-US" sz="1600" b="0" dirty="0">
                          <a:latin typeface="BIZ UDゴシック" panose="020B0400000000000000" pitchFamily="49" charset="-128"/>
                          <a:ea typeface="BIZ UDゴシック" panose="020B0400000000000000" pitchFamily="49" charset="-128"/>
                        </a:rPr>
                        <a:t>ごみを</a:t>
                      </a:r>
                      <a:endParaRPr kumimoji="1" lang="en-US" altLang="ja-JP" sz="1600" b="0" dirty="0">
                        <a:latin typeface="BIZ UDゴシック" panose="020B0400000000000000" pitchFamily="49" charset="-128"/>
                        <a:ea typeface="BIZ UDゴシック" panose="020B0400000000000000" pitchFamily="49" charset="-128"/>
                      </a:endParaRPr>
                    </a:p>
                    <a:p>
                      <a:pPr algn="dist">
                        <a:spcBef>
                          <a:spcPts val="600"/>
                        </a:spcBef>
                        <a:spcAft>
                          <a:spcPts val="600"/>
                        </a:spcAft>
                      </a:pPr>
                      <a:r>
                        <a:rPr kumimoji="1" lang="ja-JP" altLang="en-US" sz="1600" b="0" dirty="0">
                          <a:latin typeface="BIZ UDゴシック" panose="020B0400000000000000" pitchFamily="49" charset="-128"/>
                          <a:ea typeface="BIZ UDゴシック" panose="020B0400000000000000" pitchFamily="49" charset="-128"/>
                        </a:rPr>
                        <a:t>出す場所</a:t>
                      </a:r>
                    </a:p>
                  </a:txBody>
                  <a:tcPr marT="72000" marB="7200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l">
                        <a:spcBef>
                          <a:spcPts val="0"/>
                        </a:spcBef>
                        <a:spcAft>
                          <a:spcPts val="600"/>
                        </a:spcAft>
                      </a:pPr>
                      <a:endParaRPr kumimoji="1" lang="ja-JP" altLang="en-US" sz="1400" b="0" dirty="0">
                        <a:latin typeface="BIZ UDゴシック" panose="020B0400000000000000" pitchFamily="49" charset="-128"/>
                        <a:ea typeface="BIZ UDゴシック" panose="020B0400000000000000" pitchFamily="49" charset="-128"/>
                      </a:endParaRPr>
                    </a:p>
                  </a:txBody>
                  <a:tcPr marL="108000" marT="108000" marB="10800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a:endParaRPr kumimoji="1" lang="ja-JP" altLang="en-US" dirty="0">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0223048"/>
                  </a:ext>
                </a:extLst>
              </a:tr>
            </a:tbl>
          </a:graphicData>
        </a:graphic>
      </p:graphicFrame>
      <p:sp>
        <p:nvSpPr>
          <p:cNvPr id="3" name="正方形/長方形 2">
            <a:extLst>
              <a:ext uri="{FF2B5EF4-FFF2-40B4-BE49-F238E27FC236}">
                <a16:creationId xmlns:a16="http://schemas.microsoft.com/office/drawing/2014/main" id="{C1BC5BDF-7978-3D78-9A67-DEC2CAFE3293}"/>
              </a:ext>
            </a:extLst>
          </p:cNvPr>
          <p:cNvSpPr/>
          <p:nvPr/>
        </p:nvSpPr>
        <p:spPr>
          <a:xfrm>
            <a:off x="2147194" y="669212"/>
            <a:ext cx="4593878" cy="461665"/>
          </a:xfrm>
          <a:prstGeom prst="rect">
            <a:avLst/>
          </a:prstGeom>
        </p:spPr>
        <p:txBody>
          <a:bodyPr wrap="square">
            <a:spAutoFit/>
          </a:bodyPr>
          <a:lstStyle/>
          <a:p>
            <a:r>
              <a:rPr lang="ja-JP" altLang="en-US" sz="1100" dirty="0">
                <a:latin typeface="BIZ UDゴシック" panose="020B0400000000000000" pitchFamily="49" charset="-128"/>
                <a:ea typeface="BIZ UDゴシック" panose="020B0400000000000000" pitchFamily="49" charset="-128"/>
              </a:rPr>
              <a:t>　　　　　　　　　　　　　</a:t>
            </a:r>
            <a:r>
              <a:rPr lang="ja-JP" altLang="en-US" sz="2400" dirty="0">
                <a:latin typeface="BIZ UDゴシック" panose="020B0400000000000000" pitchFamily="49" charset="-128"/>
                <a:ea typeface="BIZ UDゴシック" panose="020B0400000000000000" pitchFamily="49" charset="-128"/>
              </a:rPr>
              <a:t>自治会</a:t>
            </a:r>
            <a:endParaRPr lang="en-US" altLang="ja-JP" sz="2400" dirty="0">
              <a:latin typeface="BIZ UDゴシック" panose="020B0400000000000000" pitchFamily="49" charset="-128"/>
              <a:ea typeface="BIZ UDゴシック" panose="020B0400000000000000" pitchFamily="49" charset="-128"/>
            </a:endParaRPr>
          </a:p>
        </p:txBody>
      </p:sp>
      <p:cxnSp>
        <p:nvCxnSpPr>
          <p:cNvPr id="7" name="直線コネクタ 6">
            <a:extLst>
              <a:ext uri="{FF2B5EF4-FFF2-40B4-BE49-F238E27FC236}">
                <a16:creationId xmlns:a16="http://schemas.microsoft.com/office/drawing/2014/main" id="{F0003A9D-0928-E949-52BD-0FE8BEA0AFC5}"/>
              </a:ext>
            </a:extLst>
          </p:cNvPr>
          <p:cNvCxnSpPr>
            <a:cxnSpLocks/>
          </p:cNvCxnSpPr>
          <p:nvPr/>
        </p:nvCxnSpPr>
        <p:spPr>
          <a:xfrm>
            <a:off x="1603072" y="1130877"/>
            <a:ext cx="3528392" cy="0"/>
          </a:xfrm>
          <a:prstGeom prst="line">
            <a:avLst/>
          </a:prstGeom>
          <a:ln w="285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619731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72159" y="1565866"/>
            <a:ext cx="6263351" cy="1031051"/>
          </a:xfrm>
          <a:prstGeom prst="rect">
            <a:avLst/>
          </a:prstGeom>
          <a:ln w="19050">
            <a:noFill/>
          </a:ln>
        </p:spPr>
        <p:txBody>
          <a:bodyPr wrap="square">
            <a:spAutoFit/>
          </a:bodyPr>
          <a:lstStyle/>
          <a:p>
            <a:pPr>
              <a:spcAft>
                <a:spcPts val="600"/>
              </a:spcAft>
            </a:pPr>
            <a:r>
              <a:rPr lang="ja-JP" altLang="en-US" sz="2000" dirty="0">
                <a:latin typeface="HGP創英角ｺﾞｼｯｸUB" panose="020B0900000000000000" pitchFamily="50" charset="-128"/>
                <a:ea typeface="HGP創英角ｺﾞｼｯｸUB" panose="020B0900000000000000" pitchFamily="50" charset="-128"/>
              </a:rPr>
              <a:t>◎雨天の場合</a:t>
            </a:r>
            <a:endParaRPr lang="en-US" altLang="ja-JP" sz="2000" dirty="0">
              <a:latin typeface="HGP創英角ｺﾞｼｯｸUB" panose="020B0900000000000000" pitchFamily="50" charset="-128"/>
              <a:ea typeface="HGP創英角ｺﾞｼｯｸUB" panose="020B0900000000000000" pitchFamily="50" charset="-128"/>
            </a:endParaRPr>
          </a:p>
          <a:p>
            <a:r>
              <a:rPr lang="ja-JP" altLang="en-US" dirty="0">
                <a:latin typeface="BIZ UDゴシック" panose="020B0400000000000000" pitchFamily="49" charset="-128"/>
                <a:ea typeface="BIZ UDゴシック" panose="020B0400000000000000" pitchFamily="49" charset="-128"/>
              </a:rPr>
              <a:t> ・各個人でご判断をお願いいたします。</a:t>
            </a:r>
            <a:endParaRPr lang="en-US" altLang="ja-JP" dirty="0">
              <a:latin typeface="BIZ UDゴシック" panose="020B0400000000000000" pitchFamily="49" charset="-128"/>
              <a:ea typeface="BIZ UDゴシック" panose="020B0400000000000000" pitchFamily="49" charset="-128"/>
            </a:endParaRPr>
          </a:p>
          <a:p>
            <a:endParaRPr lang="ja-JP" altLang="en-US" dirty="0">
              <a:latin typeface="BIZ UDゴシック" panose="020B0400000000000000" pitchFamily="49" charset="-128"/>
              <a:ea typeface="BIZ UDゴシック" panose="020B0400000000000000" pitchFamily="49" charset="-128"/>
            </a:endParaRPr>
          </a:p>
        </p:txBody>
      </p:sp>
      <p:grpSp>
        <p:nvGrpSpPr>
          <p:cNvPr id="2" name="グループ化 1"/>
          <p:cNvGrpSpPr/>
          <p:nvPr/>
        </p:nvGrpSpPr>
        <p:grpSpPr>
          <a:xfrm>
            <a:off x="1651111" y="7508275"/>
            <a:ext cx="5015978" cy="973117"/>
            <a:chOff x="308040" y="7427710"/>
            <a:chExt cx="5015978" cy="973117"/>
          </a:xfrm>
        </p:grpSpPr>
        <p:sp>
          <p:nvSpPr>
            <p:cNvPr id="4" name="正方形/長方形 3"/>
            <p:cNvSpPr/>
            <p:nvPr/>
          </p:nvSpPr>
          <p:spPr>
            <a:xfrm>
              <a:off x="548838" y="7427710"/>
              <a:ext cx="4775180" cy="969496"/>
            </a:xfrm>
            <a:prstGeom prst="rect">
              <a:avLst/>
            </a:prstGeom>
          </p:spPr>
          <p:txBody>
            <a:bodyPr wrap="square">
              <a:spAutoFit/>
            </a:bodyPr>
            <a:lstStyle/>
            <a:p>
              <a:pPr>
                <a:spcAft>
                  <a:spcPts val="600"/>
                </a:spcAft>
              </a:pPr>
              <a:r>
                <a:rPr lang="ja-JP" altLang="en-US" sz="1300" dirty="0">
                  <a:latin typeface="HGS創英角ﾎﾟｯﾌﾟ体" panose="040B0A00000000000000" pitchFamily="50" charset="-128"/>
                  <a:ea typeface="HGS創英角ﾎﾟｯﾌﾟ体" panose="040B0A00000000000000" pitchFamily="50" charset="-128"/>
                </a:rPr>
                <a:t>～ 市内全域で路上喫煙は禁止です ～</a:t>
              </a:r>
              <a:endParaRPr lang="en-US" altLang="ja-JP" sz="1300" dirty="0">
                <a:latin typeface="HGS創英角ﾎﾟｯﾌﾟ体" panose="040B0A00000000000000" pitchFamily="50" charset="-128"/>
                <a:ea typeface="HGS創英角ﾎﾟｯﾌﾟ体" panose="040B0A00000000000000" pitchFamily="50" charset="-128"/>
              </a:endParaRPr>
            </a:p>
            <a:p>
              <a:r>
                <a:rPr lang="ja-JP" altLang="en-US" sz="1300" dirty="0">
                  <a:latin typeface="BIZ UDP明朝 Medium" panose="02020500000000000000" pitchFamily="18" charset="-128"/>
                  <a:ea typeface="BIZ UDP明朝 Medium" panose="02020500000000000000" pitchFamily="18" charset="-128"/>
                </a:rPr>
                <a:t>市内全域の道路、駅前広場、公園など、市民が自由に通行する</a:t>
              </a:r>
              <a:endParaRPr lang="en-US" altLang="ja-JP" sz="1300" dirty="0">
                <a:latin typeface="BIZ UDP明朝 Medium" panose="02020500000000000000" pitchFamily="18" charset="-128"/>
                <a:ea typeface="BIZ UDP明朝 Medium" panose="02020500000000000000" pitchFamily="18" charset="-128"/>
              </a:endParaRPr>
            </a:p>
            <a:p>
              <a:r>
                <a:rPr lang="ja-JP" altLang="en-US" sz="1300" dirty="0">
                  <a:latin typeface="BIZ UDP明朝 Medium" panose="02020500000000000000" pitchFamily="18" charset="-128"/>
                  <a:ea typeface="BIZ UDP明朝 Medium" panose="02020500000000000000" pitchFamily="18" charset="-128"/>
                </a:rPr>
                <a:t>屋外の公共の場所における喫煙は禁止です。</a:t>
              </a:r>
              <a:endParaRPr lang="en-US" altLang="ja-JP" sz="1300" dirty="0">
                <a:latin typeface="BIZ UDP明朝 Medium" panose="02020500000000000000" pitchFamily="18" charset="-128"/>
                <a:ea typeface="BIZ UDP明朝 Medium" panose="02020500000000000000" pitchFamily="18" charset="-128"/>
              </a:endParaRPr>
            </a:p>
            <a:p>
              <a:r>
                <a:rPr lang="ja-JP" altLang="en-US" sz="1300" dirty="0">
                  <a:latin typeface="BIZ UDP明朝 Medium" panose="02020500000000000000" pitchFamily="18" charset="-128"/>
                  <a:ea typeface="BIZ UDP明朝 Medium" panose="02020500000000000000" pitchFamily="18" charset="-128"/>
                </a:rPr>
                <a:t>ルールとマナーを守って、快適な環境を維持しましょう！</a:t>
              </a:r>
              <a:endParaRPr lang="en-US" altLang="ja-JP" sz="1300" dirty="0">
                <a:latin typeface="BIZ UDP明朝 Medium" panose="02020500000000000000" pitchFamily="18" charset="-128"/>
                <a:ea typeface="BIZ UDP明朝 Medium" panose="02020500000000000000" pitchFamily="18" charset="-128"/>
              </a:endParaRPr>
            </a:p>
          </p:txBody>
        </p:sp>
        <p:sp>
          <p:nvSpPr>
            <p:cNvPr id="10" name="角丸四角形 9"/>
            <p:cNvSpPr/>
            <p:nvPr/>
          </p:nvSpPr>
          <p:spPr>
            <a:xfrm>
              <a:off x="308040" y="7427710"/>
              <a:ext cx="4957714" cy="973117"/>
            </a:xfrm>
            <a:prstGeom prst="roundRect">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 name="正方形/長方形 13"/>
          <p:cNvSpPr/>
          <p:nvPr/>
        </p:nvSpPr>
        <p:spPr>
          <a:xfrm>
            <a:off x="322491" y="-10035"/>
            <a:ext cx="6263350" cy="1308050"/>
          </a:xfrm>
          <a:prstGeom prst="rect">
            <a:avLst/>
          </a:prstGeom>
          <a:ln w="19050">
            <a:noFill/>
          </a:ln>
        </p:spPr>
        <p:txBody>
          <a:bodyPr wrap="square" rtlCol="0" anchor="ctr">
            <a:spAutoFit/>
          </a:bodyPr>
          <a:lstStyle/>
          <a:p>
            <a:pPr>
              <a:spcAft>
                <a:spcPts val="600"/>
              </a:spcAft>
            </a:pPr>
            <a:r>
              <a:rPr lang="ja-JP" altLang="en-US" sz="2000" dirty="0">
                <a:latin typeface="HGP創英角ｺﾞｼｯｸUB" panose="020B0900000000000000" pitchFamily="50" charset="-128"/>
                <a:ea typeface="HGP創英角ｺﾞｼｯｸUB" panose="020B0900000000000000" pitchFamily="50" charset="-128"/>
              </a:rPr>
              <a:t>◎当日の注意事項</a:t>
            </a:r>
            <a:endParaRPr lang="en-US" altLang="ja-JP" sz="2000" dirty="0">
              <a:latin typeface="HGP創英角ｺﾞｼｯｸUB" panose="020B0900000000000000" pitchFamily="50" charset="-128"/>
              <a:ea typeface="HGP創英角ｺﾞｼｯｸUB" panose="020B0900000000000000" pitchFamily="50" charset="-128"/>
            </a:endParaRPr>
          </a:p>
          <a:p>
            <a:r>
              <a:rPr lang="ja-JP" altLang="en-US" dirty="0">
                <a:latin typeface="BIZ UDゴシック" panose="020B0400000000000000" pitchFamily="49" charset="-128"/>
                <a:ea typeface="BIZ UDゴシック" panose="020B0400000000000000" pitchFamily="49" charset="-128"/>
              </a:rPr>
              <a:t>・ごみの環境管理センターへの直接持ち込みはできません。</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・側溝の土砂、放置自転車、オートバイは回収できません</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　ので、出さないでください。</a:t>
            </a:r>
            <a:endParaRPr lang="en-US" altLang="ja-JP" dirty="0">
              <a:latin typeface="BIZ UDゴシック" panose="020B0400000000000000" pitchFamily="49" charset="-128"/>
              <a:ea typeface="BIZ UDゴシック" panose="020B0400000000000000" pitchFamily="49" charset="-128"/>
            </a:endParaRPr>
          </a:p>
        </p:txBody>
      </p:sp>
      <p:sp>
        <p:nvSpPr>
          <p:cNvPr id="6" name="横巻き 5"/>
          <p:cNvSpPr/>
          <p:nvPr/>
        </p:nvSpPr>
        <p:spPr>
          <a:xfrm>
            <a:off x="3454166" y="2864768"/>
            <a:ext cx="622906" cy="288032"/>
          </a:xfrm>
          <a:prstGeom prst="horizontalScroll">
            <a:avLst/>
          </a:prstGeom>
        </p:spPr>
        <p:txBody>
          <a:bodyPr wrap="square" rtlCol="0" anchor="ctr">
            <a:spAutoFit/>
          </a:bodyPr>
          <a:lstStyle/>
          <a:p>
            <a:pPr algn="ctr"/>
            <a:endParaRPr kumimoji="1" lang="ja-JP" altLang="en-US" sz="1400" dirty="0">
              <a:effectLst/>
              <a:latin typeface="HG創英角ｺﾞｼｯｸUB" panose="020B0909000000000000" pitchFamily="49" charset="-128"/>
              <a:ea typeface="HG創英角ｺﾞｼｯｸUB" panose="020B0909000000000000" pitchFamily="49" charset="-128"/>
            </a:endParaRPr>
          </a:p>
        </p:txBody>
      </p:sp>
      <p:pic>
        <p:nvPicPr>
          <p:cNvPr id="9" name="Picture 2" descr="\\gotoku\08_文化スポーツ部\0806_イベント観光課\01_全庁共有\♠【貸出】ヤマトン♠\02 貸出画像\png(全95種類：こちらからご利用下さい)\11笑う.png"/>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6138" y="7741682"/>
            <a:ext cx="1364574" cy="2035854"/>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グループ化 11"/>
          <p:cNvGrpSpPr/>
          <p:nvPr/>
        </p:nvGrpSpPr>
        <p:grpSpPr>
          <a:xfrm>
            <a:off x="1651111" y="8586987"/>
            <a:ext cx="5015978" cy="1190549"/>
            <a:chOff x="362708" y="7290843"/>
            <a:chExt cx="5015978" cy="1190549"/>
          </a:xfrm>
        </p:grpSpPr>
        <p:sp>
          <p:nvSpPr>
            <p:cNvPr id="13" name="正方形/長方形 12"/>
            <p:cNvSpPr/>
            <p:nvPr/>
          </p:nvSpPr>
          <p:spPr>
            <a:xfrm>
              <a:off x="603506" y="7311841"/>
              <a:ext cx="4775180" cy="1169551"/>
            </a:xfrm>
            <a:prstGeom prst="rect">
              <a:avLst/>
            </a:prstGeom>
          </p:spPr>
          <p:txBody>
            <a:bodyPr wrap="square">
              <a:spAutoFit/>
            </a:bodyPr>
            <a:lstStyle/>
            <a:p>
              <a:pPr>
                <a:spcAft>
                  <a:spcPts val="600"/>
                </a:spcAft>
              </a:pPr>
              <a:r>
                <a:rPr lang="ja-JP" altLang="en-US" sz="1300" dirty="0">
                  <a:latin typeface="HGS創英角ﾎﾟｯﾌﾟ体" panose="040B0A00000000000000" pitchFamily="50" charset="-128"/>
                  <a:ea typeface="HGS創英角ﾎﾟｯﾌﾟ体" panose="040B0A00000000000000" pitchFamily="50" charset="-128"/>
                </a:rPr>
                <a:t>～ 環境サポーター制度にご参加を ～</a:t>
              </a:r>
              <a:endParaRPr lang="en-US" altLang="ja-JP" sz="1300" dirty="0">
                <a:latin typeface="HGS創英角ﾎﾟｯﾌﾟ体" panose="040B0A00000000000000" pitchFamily="50" charset="-128"/>
                <a:ea typeface="HGS創英角ﾎﾟｯﾌﾟ体" panose="040B0A00000000000000" pitchFamily="50" charset="-128"/>
              </a:endParaRPr>
            </a:p>
            <a:p>
              <a:r>
                <a:rPr lang="ja-JP" altLang="en-US" sz="1300" dirty="0">
                  <a:latin typeface="BIZ UDP明朝 Medium" panose="02020500000000000000" pitchFamily="18" charset="-128"/>
                  <a:ea typeface="BIZ UDP明朝 Medium" panose="02020500000000000000" pitchFamily="18" charset="-128"/>
                </a:rPr>
                <a:t>市民等の皆さんが、散歩などに併せて、ごみ拾いなどの清掃活動や不法投棄の通報などをしていただくことで、身近な暮らしの中の環境を守る</a:t>
              </a:r>
              <a:r>
                <a:rPr lang="en-US" altLang="ja-JP" sz="1300" dirty="0">
                  <a:latin typeface="BIZ UDP明朝 Medium" panose="02020500000000000000" pitchFamily="18" charset="-128"/>
                  <a:ea typeface="BIZ UDP明朝 Medium" panose="02020500000000000000" pitchFamily="18" charset="-128"/>
                </a:rPr>
                <a:t>『</a:t>
              </a:r>
              <a:r>
                <a:rPr lang="ja-JP" altLang="en-US" sz="1300" dirty="0">
                  <a:latin typeface="BIZ UDP明朝 Medium" panose="02020500000000000000" pitchFamily="18" charset="-128"/>
                  <a:ea typeface="BIZ UDP明朝 Medium" panose="02020500000000000000" pitchFamily="18" charset="-128"/>
                </a:rPr>
                <a:t>環境サポーター</a:t>
              </a:r>
              <a:r>
                <a:rPr lang="en-US" altLang="ja-JP" sz="1300" dirty="0">
                  <a:latin typeface="BIZ UDP明朝 Medium" panose="02020500000000000000" pitchFamily="18" charset="-128"/>
                  <a:ea typeface="BIZ UDP明朝 Medium" panose="02020500000000000000" pitchFamily="18" charset="-128"/>
                </a:rPr>
                <a:t>』</a:t>
              </a:r>
              <a:r>
                <a:rPr lang="ja-JP" altLang="en-US" sz="1300" dirty="0">
                  <a:latin typeface="BIZ UDP明朝 Medium" panose="02020500000000000000" pitchFamily="18" charset="-128"/>
                  <a:ea typeface="BIZ UDP明朝 Medium" panose="02020500000000000000" pitchFamily="18" charset="-128"/>
                </a:rPr>
                <a:t>　を募集しています。詳細は、市ホームページ又は環境・公害対策課までお問合せください。</a:t>
              </a:r>
            </a:p>
          </p:txBody>
        </p:sp>
        <p:sp>
          <p:nvSpPr>
            <p:cNvPr id="15" name="角丸四角形 14"/>
            <p:cNvSpPr/>
            <p:nvPr/>
          </p:nvSpPr>
          <p:spPr>
            <a:xfrm>
              <a:off x="362708" y="7290843"/>
              <a:ext cx="4957714" cy="1190549"/>
            </a:xfrm>
            <a:prstGeom prst="roundRect">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 name="正方形/長方形 6">
            <a:extLst>
              <a:ext uri="{FF2B5EF4-FFF2-40B4-BE49-F238E27FC236}">
                <a16:creationId xmlns:a16="http://schemas.microsoft.com/office/drawing/2014/main" id="{A02ACBAA-F6FE-2936-3933-22582C427BFD}"/>
              </a:ext>
            </a:extLst>
          </p:cNvPr>
          <p:cNvSpPr/>
          <p:nvPr/>
        </p:nvSpPr>
        <p:spPr>
          <a:xfrm>
            <a:off x="297324" y="2723510"/>
            <a:ext cx="6263351" cy="2416046"/>
          </a:xfrm>
          <a:prstGeom prst="rect">
            <a:avLst/>
          </a:prstGeom>
          <a:ln w="19050">
            <a:noFill/>
          </a:ln>
        </p:spPr>
        <p:txBody>
          <a:bodyPr wrap="square">
            <a:spAutoFit/>
          </a:bodyPr>
          <a:lstStyle/>
          <a:p>
            <a:pPr>
              <a:spcAft>
                <a:spcPts val="600"/>
              </a:spcAft>
            </a:pPr>
            <a:r>
              <a:rPr lang="ja-JP" altLang="en-US" sz="2000" dirty="0">
                <a:latin typeface="HGP創英角ｺﾞｼｯｸUB" panose="020B0900000000000000" pitchFamily="50" charset="-128"/>
                <a:ea typeface="HGP創英角ｺﾞｼｯｸUB" panose="020B0900000000000000" pitchFamily="50" charset="-128"/>
              </a:rPr>
              <a:t>◎清掃活動にあたって</a:t>
            </a:r>
            <a:endParaRPr lang="en-US" altLang="ja-JP" sz="2000" dirty="0">
              <a:latin typeface="HGP創英角ｺﾞｼｯｸUB" panose="020B0900000000000000" pitchFamily="50" charset="-128"/>
              <a:ea typeface="HGP創英角ｺﾞｼｯｸUB" panose="020B0900000000000000" pitchFamily="50" charset="-128"/>
            </a:endParaRPr>
          </a:p>
          <a:p>
            <a:pPr indent="457200"/>
            <a:r>
              <a:rPr lang="ja-JP" altLang="en-US" dirty="0">
                <a:latin typeface="BIZ UDゴシック" panose="020B0400000000000000" pitchFamily="49" charset="-128"/>
                <a:ea typeface="BIZ UDゴシック" panose="020B0400000000000000" pitchFamily="49" charset="-128"/>
              </a:rPr>
              <a:t>・軍手やゴム手袋などを着用し、ごみや雑草を直接</a:t>
            </a:r>
            <a:endParaRPr lang="en-US" altLang="ja-JP" dirty="0">
              <a:latin typeface="BIZ UDゴシック" panose="020B0400000000000000" pitchFamily="49" charset="-128"/>
              <a:ea typeface="BIZ UDゴシック" panose="020B0400000000000000" pitchFamily="49" charset="-128"/>
            </a:endParaRPr>
          </a:p>
          <a:p>
            <a:pPr indent="457200"/>
            <a:r>
              <a:rPr lang="ja-JP" altLang="en-US" dirty="0">
                <a:latin typeface="BIZ UDゴシック" panose="020B0400000000000000" pitchFamily="49" charset="-128"/>
                <a:ea typeface="BIZ UDゴシック" panose="020B0400000000000000" pitchFamily="49" charset="-128"/>
              </a:rPr>
              <a:t>　触らないようにしましょう。</a:t>
            </a:r>
          </a:p>
          <a:p>
            <a:pPr indent="457200"/>
            <a:r>
              <a:rPr lang="ja-JP" altLang="en-US" dirty="0">
                <a:latin typeface="BIZ UDゴシック" panose="020B0400000000000000" pitchFamily="49" charset="-128"/>
                <a:ea typeface="BIZ UDゴシック" panose="020B0400000000000000" pitchFamily="49" charset="-128"/>
              </a:rPr>
              <a:t>・事故が起きないよう、自動車や自転車等、周囲に</a:t>
            </a:r>
            <a:endParaRPr lang="en-US" altLang="ja-JP" dirty="0">
              <a:latin typeface="BIZ UDゴシック" panose="020B0400000000000000" pitchFamily="49" charset="-128"/>
              <a:ea typeface="BIZ UDゴシック" panose="020B0400000000000000" pitchFamily="49" charset="-128"/>
            </a:endParaRPr>
          </a:p>
          <a:p>
            <a:pPr indent="457200"/>
            <a:r>
              <a:rPr lang="en-US" altLang="ja-JP" dirty="0">
                <a:latin typeface="BIZ UDゴシック" panose="020B0400000000000000" pitchFamily="49" charset="-128"/>
                <a:ea typeface="BIZ UDゴシック" panose="020B0400000000000000" pitchFamily="49" charset="-128"/>
              </a:rPr>
              <a:t>  </a:t>
            </a:r>
            <a:r>
              <a:rPr lang="ja-JP" altLang="en-US" dirty="0">
                <a:latin typeface="BIZ UDゴシック" panose="020B0400000000000000" pitchFamily="49" charset="-128"/>
                <a:ea typeface="BIZ UDゴシック" panose="020B0400000000000000" pitchFamily="49" charset="-128"/>
              </a:rPr>
              <a:t>十分注意して活動してください。</a:t>
            </a:r>
          </a:p>
          <a:p>
            <a:pPr indent="457200"/>
            <a:r>
              <a:rPr lang="ja-JP" altLang="en-US" dirty="0">
                <a:latin typeface="BIZ UDゴシック" panose="020B0400000000000000" pitchFamily="49" charset="-128"/>
                <a:ea typeface="BIZ UDゴシック" panose="020B0400000000000000" pitchFamily="49" charset="-128"/>
              </a:rPr>
              <a:t>・体の不自由な方や高齢の方などは、無理をしない</a:t>
            </a:r>
            <a:endParaRPr lang="en-US" altLang="ja-JP" dirty="0">
              <a:latin typeface="BIZ UDゴシック" panose="020B0400000000000000" pitchFamily="49" charset="-128"/>
              <a:ea typeface="BIZ UDゴシック" panose="020B0400000000000000" pitchFamily="49" charset="-128"/>
            </a:endParaRPr>
          </a:p>
          <a:p>
            <a:pPr indent="457200"/>
            <a:r>
              <a:rPr lang="en-US" altLang="ja-JP" dirty="0">
                <a:latin typeface="BIZ UDゴシック" panose="020B0400000000000000" pitchFamily="49" charset="-128"/>
                <a:ea typeface="BIZ UDゴシック" panose="020B0400000000000000" pitchFamily="49" charset="-128"/>
              </a:rPr>
              <a:t>  </a:t>
            </a:r>
            <a:r>
              <a:rPr lang="ja-JP" altLang="en-US" dirty="0">
                <a:latin typeface="BIZ UDゴシック" panose="020B0400000000000000" pitchFamily="49" charset="-128"/>
                <a:ea typeface="BIZ UDゴシック" panose="020B0400000000000000" pitchFamily="49" charset="-128"/>
              </a:rPr>
              <a:t>ようお願いします。</a:t>
            </a:r>
            <a:endParaRPr lang="en-US" altLang="ja-JP" dirty="0">
              <a:latin typeface="BIZ UDゴシック" panose="020B0400000000000000" pitchFamily="49" charset="-128"/>
              <a:ea typeface="BIZ UDゴシック" panose="020B0400000000000000" pitchFamily="49" charset="-128"/>
            </a:endParaRPr>
          </a:p>
          <a:p>
            <a:endParaRPr lang="ja-JP" altLang="en-US" dirty="0">
              <a:latin typeface="BIZ UDゴシック" panose="020B0400000000000000" pitchFamily="49" charset="-128"/>
              <a:ea typeface="BIZ UDゴシック" panose="020B0400000000000000" pitchFamily="49" charset="-128"/>
            </a:endParaRPr>
          </a:p>
        </p:txBody>
      </p:sp>
      <p:sp>
        <p:nvSpPr>
          <p:cNvPr id="11" name="正方形/長方形 10">
            <a:extLst>
              <a:ext uri="{FF2B5EF4-FFF2-40B4-BE49-F238E27FC236}">
                <a16:creationId xmlns:a16="http://schemas.microsoft.com/office/drawing/2014/main" id="{2E04D10A-C885-3B86-167A-437A9A70FFC7}"/>
              </a:ext>
            </a:extLst>
          </p:cNvPr>
          <p:cNvSpPr/>
          <p:nvPr/>
        </p:nvSpPr>
        <p:spPr>
          <a:xfrm>
            <a:off x="344826" y="4948535"/>
            <a:ext cx="6263351" cy="1862048"/>
          </a:xfrm>
          <a:prstGeom prst="rect">
            <a:avLst/>
          </a:prstGeom>
          <a:ln w="19050">
            <a:noFill/>
          </a:ln>
        </p:spPr>
        <p:txBody>
          <a:bodyPr wrap="square">
            <a:spAutoFit/>
          </a:bodyPr>
          <a:lstStyle/>
          <a:p>
            <a:pPr>
              <a:spcAft>
                <a:spcPts val="600"/>
              </a:spcAft>
            </a:pPr>
            <a:r>
              <a:rPr lang="ja-JP" altLang="en-US" sz="2000" dirty="0">
                <a:latin typeface="HGP創英角ｺﾞｼｯｸUB" panose="020B0900000000000000" pitchFamily="50" charset="-128"/>
                <a:ea typeface="HGP創英角ｺﾞｼｯｸUB" panose="020B0900000000000000" pitchFamily="50" charset="-128"/>
              </a:rPr>
              <a:t>◎その他、自治会からの注意事項</a:t>
            </a:r>
            <a:endParaRPr lang="en-US" altLang="ja-JP" sz="2000" dirty="0">
              <a:latin typeface="HGP創英角ｺﾞｼｯｸUB" panose="020B0900000000000000" pitchFamily="50" charset="-128"/>
              <a:ea typeface="HGP創英角ｺﾞｼｯｸUB" panose="020B0900000000000000" pitchFamily="50" charset="-128"/>
            </a:endParaRPr>
          </a:p>
          <a:p>
            <a:pPr indent="457200"/>
            <a:r>
              <a:rPr lang="ja-JP" altLang="en-US" dirty="0">
                <a:latin typeface="BIZ UDゴシック" panose="020B0400000000000000" pitchFamily="49" charset="-128"/>
                <a:ea typeface="BIZ UDゴシック" panose="020B0400000000000000" pitchFamily="49" charset="-128"/>
              </a:rPr>
              <a:t>・</a:t>
            </a:r>
            <a:endParaRPr lang="en-US" altLang="ja-JP" dirty="0">
              <a:latin typeface="BIZ UDゴシック" panose="020B0400000000000000" pitchFamily="49" charset="-128"/>
              <a:ea typeface="BIZ UDゴシック" panose="020B0400000000000000" pitchFamily="49" charset="-128"/>
            </a:endParaRPr>
          </a:p>
          <a:p>
            <a:pPr indent="457200"/>
            <a:endParaRPr lang="en-US" altLang="ja-JP" dirty="0">
              <a:latin typeface="BIZ UDゴシック" panose="020B0400000000000000" pitchFamily="49" charset="-128"/>
              <a:ea typeface="BIZ UDゴシック" panose="020B0400000000000000" pitchFamily="49" charset="-128"/>
            </a:endParaRPr>
          </a:p>
          <a:p>
            <a:pPr indent="457200"/>
            <a:r>
              <a:rPr lang="ja-JP" altLang="en-US" dirty="0">
                <a:latin typeface="BIZ UDゴシック" panose="020B0400000000000000" pitchFamily="49" charset="-128"/>
                <a:ea typeface="BIZ UDゴシック" panose="020B0400000000000000" pitchFamily="49" charset="-128"/>
              </a:rPr>
              <a:t>・</a:t>
            </a:r>
            <a:endParaRPr lang="en-US" altLang="ja-JP" dirty="0">
              <a:latin typeface="BIZ UDゴシック" panose="020B0400000000000000" pitchFamily="49" charset="-128"/>
              <a:ea typeface="BIZ UDゴシック" panose="020B0400000000000000" pitchFamily="49" charset="-128"/>
            </a:endParaRPr>
          </a:p>
          <a:p>
            <a:pPr indent="457200"/>
            <a:endParaRPr lang="en-US" altLang="ja-JP" dirty="0">
              <a:latin typeface="BIZ UDゴシック" panose="020B0400000000000000" pitchFamily="49" charset="-128"/>
              <a:ea typeface="BIZ UDゴシック" panose="020B0400000000000000" pitchFamily="49" charset="-128"/>
            </a:endParaRPr>
          </a:p>
          <a:p>
            <a:pPr indent="457200"/>
            <a:r>
              <a:rPr lang="ja-JP" altLang="en-US" dirty="0">
                <a:latin typeface="BIZ UDゴシック" panose="020B0400000000000000" pitchFamily="49" charset="-128"/>
                <a:ea typeface="BIZ UDゴシック" panose="020B0400000000000000" pitchFamily="49" charset="-128"/>
              </a:rPr>
              <a:t>・</a:t>
            </a:r>
          </a:p>
        </p:txBody>
      </p:sp>
      <p:sp>
        <p:nvSpPr>
          <p:cNvPr id="16" name="正方形/長方形 15">
            <a:extLst>
              <a:ext uri="{FF2B5EF4-FFF2-40B4-BE49-F238E27FC236}">
                <a16:creationId xmlns:a16="http://schemas.microsoft.com/office/drawing/2014/main" id="{8119CF03-37A4-9A9B-95D7-80CFBAC19CEF}"/>
              </a:ext>
            </a:extLst>
          </p:cNvPr>
          <p:cNvSpPr/>
          <p:nvPr/>
        </p:nvSpPr>
        <p:spPr>
          <a:xfrm>
            <a:off x="344826" y="7055368"/>
            <a:ext cx="6263351" cy="400110"/>
          </a:xfrm>
          <a:prstGeom prst="rect">
            <a:avLst/>
          </a:prstGeom>
          <a:ln w="19050">
            <a:noFill/>
          </a:ln>
        </p:spPr>
        <p:txBody>
          <a:bodyPr wrap="square">
            <a:spAutoFit/>
          </a:bodyPr>
          <a:lstStyle/>
          <a:p>
            <a:pPr>
              <a:spcAft>
                <a:spcPts val="600"/>
              </a:spcAft>
            </a:pPr>
            <a:r>
              <a:rPr lang="ja-JP" altLang="en-US" sz="2000" dirty="0">
                <a:latin typeface="HGP創英角ｺﾞｼｯｸUB" panose="020B0900000000000000" pitchFamily="50" charset="-128"/>
                <a:ea typeface="HGP創英角ｺﾞｼｯｸUB" panose="020B0900000000000000" pitchFamily="50" charset="-128"/>
              </a:rPr>
              <a:t>◎大和市からのお知らせ</a:t>
            </a:r>
            <a:endParaRPr lang="en-US" altLang="ja-JP" sz="2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2881581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9050">
          <a:solidFill>
            <a:schemeClr val="tx1"/>
          </a:solidFill>
        </a:ln>
      </a:spPr>
      <a:bodyPr wrap="square">
        <a:spAutoFit/>
      </a:bodyPr>
      <a:lstStyle>
        <a:defPPr>
          <a:lnSpc>
            <a:spcPts val="2100"/>
          </a:lnSpc>
          <a:defRPr dirty="0" smtClean="0">
            <a:latin typeface="ＭＳ ゴシック" panose="020B0609070205080204" pitchFamily="49" charset="-128"/>
            <a:ea typeface="ＭＳ ゴシック" panose="020B0609070205080204" pitchFamily="49" charset="-128"/>
          </a:defRPr>
        </a:defPPr>
      </a:lstStyle>
    </a:sp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365</Words>
  <Application>Microsoft Office PowerPoint</Application>
  <PresentationFormat>A4 210 x 297 mm</PresentationFormat>
  <Paragraphs>49</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UDP明朝 Medium</vt:lpstr>
      <vt:lpstr>BIZ UDゴシック</vt:lpstr>
      <vt:lpstr>HGP創英角ｺﾞｼｯｸUB</vt:lpstr>
      <vt:lpstr>HGP創英角ﾎﾟｯﾌﾟ体</vt:lpstr>
      <vt:lpstr>HGS創英角ﾎﾟｯﾌﾟ体</vt:lpstr>
      <vt:lpstr>HG丸ｺﾞｼｯｸM-PRO</vt:lpstr>
      <vt:lpstr>HG創英角ｺﾞｼｯｸUB</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2025-04-04T02:48:03Z</dcterms:created>
  <dcterms:modified xsi:type="dcterms:W3CDTF">2026-02-24T05:35:03Z</dcterms:modified>
</cp:coreProperties>
</file>